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3" r:id="rId2"/>
    <p:sldId id="265" r:id="rId3"/>
    <p:sldId id="266" r:id="rId4"/>
    <p:sldId id="267" r:id="rId5"/>
    <p:sldId id="268" r:id="rId6"/>
    <p:sldId id="256" r:id="rId7"/>
    <p:sldId id="257" r:id="rId8"/>
    <p:sldId id="258" r:id="rId9"/>
    <p:sldId id="260" r:id="rId10"/>
    <p:sldId id="259" r:id="rId11"/>
    <p:sldId id="261" r:id="rId12"/>
    <p:sldId id="269" r:id="rId13"/>
    <p:sldId id="270" r:id="rId14"/>
    <p:sldId id="271" r:id="rId15"/>
    <p:sldId id="262" r:id="rId16"/>
    <p:sldId id="263" r:id="rId17"/>
    <p:sldId id="264" r:id="rId18"/>
    <p:sldId id="272"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25.03.2015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25.03.2015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25.03.2015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25.03.2015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25.03.2015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25.03.2015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25.03.2015</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548680"/>
            <a:ext cx="7560840" cy="3539430"/>
          </a:xfrm>
          <a:prstGeom prst="rect">
            <a:avLst/>
          </a:prstGeom>
        </p:spPr>
        <p:txBody>
          <a:bodyPr wrap="square">
            <a:spAutoFit/>
          </a:bodyPr>
          <a:lstStyle/>
          <a:p>
            <a:endParaRPr lang="ru-RU" sz="3200" dirty="0">
              <a:solidFill>
                <a:srgbClr val="C00000"/>
              </a:solidFill>
            </a:endParaRPr>
          </a:p>
          <a:p>
            <a:endParaRPr lang="ru-RU" sz="3200" dirty="0">
              <a:solidFill>
                <a:srgbClr val="C00000"/>
              </a:solidFill>
            </a:endParaRPr>
          </a:p>
          <a:p>
            <a:r>
              <a:rPr lang="ru-RU" sz="3200" dirty="0">
                <a:solidFill>
                  <a:srgbClr val="C00000"/>
                </a:solidFill>
              </a:rPr>
              <a:t> </a:t>
            </a:r>
            <a:r>
              <a:rPr lang="ru-RU" sz="3200" b="1" dirty="0">
                <a:solidFill>
                  <a:srgbClr val="C00000"/>
                </a:solidFill>
              </a:rPr>
              <a:t>Эффективные приёмы подготовки учащихся 11 классов к сдаче устной части ЕГЭ по английскому языку на примере </a:t>
            </a:r>
            <a:r>
              <a:rPr lang="ru-RU" sz="3200" b="1" dirty="0" smtClean="0">
                <a:solidFill>
                  <a:srgbClr val="C00000"/>
                </a:solidFill>
              </a:rPr>
              <a:t>выполнения задания 3 (описание одной из трех картинок)</a:t>
            </a:r>
            <a:endParaRPr lang="ru-RU" sz="3200" dirty="0">
              <a:solidFill>
                <a:srgbClr val="C00000"/>
              </a:solidFill>
            </a:endParaRPr>
          </a:p>
        </p:txBody>
      </p:sp>
    </p:spTree>
    <p:extLst>
      <p:ext uri="{BB962C8B-B14F-4D97-AF65-F5344CB8AC3E}">
        <p14:creationId xmlns:p14="http://schemas.microsoft.com/office/powerpoint/2010/main" val="1404815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7375" y="260648"/>
            <a:ext cx="7848872" cy="4093428"/>
          </a:xfrm>
          <a:prstGeom prst="rect">
            <a:avLst/>
          </a:prstGeom>
        </p:spPr>
        <p:txBody>
          <a:bodyPr wrap="square">
            <a:spAutoFit/>
          </a:bodyPr>
          <a:lstStyle/>
          <a:p>
            <a:r>
              <a:rPr lang="ru-RU" sz="2000" b="1" dirty="0" smtClean="0"/>
              <a:t>6. </a:t>
            </a:r>
            <a:r>
              <a:rPr lang="ru-RU" sz="2000" b="1" i="1" dirty="0" err="1" smtClean="0"/>
              <a:t>what</a:t>
            </a:r>
            <a:r>
              <a:rPr lang="ru-RU" sz="2000" b="1" i="1" dirty="0" smtClean="0"/>
              <a:t> </a:t>
            </a:r>
            <a:r>
              <a:rPr lang="ru-RU" sz="2000" b="1" i="1" dirty="0" err="1" smtClean="0"/>
              <a:t>is</a:t>
            </a:r>
            <a:r>
              <a:rPr lang="ru-RU" sz="2000" b="1" i="1" dirty="0" smtClean="0"/>
              <a:t> </a:t>
            </a:r>
            <a:r>
              <a:rPr lang="ru-RU" sz="2000" b="1" i="1" dirty="0" err="1" smtClean="0"/>
              <a:t>happening</a:t>
            </a:r>
            <a:r>
              <a:rPr lang="ru-RU" sz="2000" b="1" i="1" dirty="0" smtClean="0"/>
              <a:t> </a:t>
            </a:r>
          </a:p>
          <a:p>
            <a:endParaRPr lang="ru-RU" sz="2000" b="1" dirty="0"/>
          </a:p>
          <a:p>
            <a:r>
              <a:rPr lang="ru-RU" sz="2000" dirty="0" smtClean="0"/>
              <a:t>(</a:t>
            </a:r>
            <a:r>
              <a:rPr lang="ru-RU" sz="2000" dirty="0"/>
              <a:t>В данном пункте важно описать действия. Вы можете использовать </a:t>
            </a:r>
            <a:r>
              <a:rPr lang="ru-RU" sz="2000" i="1" dirty="0" err="1"/>
              <a:t>present</a:t>
            </a:r>
            <a:r>
              <a:rPr lang="ru-RU" sz="2000" i="1" dirty="0"/>
              <a:t> </a:t>
            </a:r>
            <a:r>
              <a:rPr lang="ru-RU" sz="2000" i="1" dirty="0" err="1"/>
              <a:t>continuous</a:t>
            </a:r>
            <a:r>
              <a:rPr lang="ru-RU" sz="2000" i="1" dirty="0"/>
              <a:t> </a:t>
            </a:r>
            <a:r>
              <a:rPr lang="ru-RU" sz="2000" dirty="0"/>
              <a:t>(</a:t>
            </a:r>
            <a:r>
              <a:rPr lang="ru-RU" sz="2000" i="1" dirty="0" err="1"/>
              <a:t>The</a:t>
            </a:r>
            <a:r>
              <a:rPr lang="ru-RU" sz="2000" i="1" dirty="0"/>
              <a:t> </a:t>
            </a:r>
            <a:r>
              <a:rPr lang="ru-RU" sz="2000" i="1" dirty="0" err="1"/>
              <a:t>children</a:t>
            </a:r>
            <a:r>
              <a:rPr lang="ru-RU" sz="2000" i="1" dirty="0"/>
              <a:t> </a:t>
            </a:r>
            <a:r>
              <a:rPr lang="ru-RU" sz="2000" i="1" dirty="0" err="1"/>
              <a:t>are</a:t>
            </a:r>
            <a:r>
              <a:rPr lang="ru-RU" sz="2000" i="1" dirty="0"/>
              <a:t> </a:t>
            </a:r>
            <a:r>
              <a:rPr lang="ru-RU" sz="2000" i="1" dirty="0" err="1"/>
              <a:t>playing</a:t>
            </a:r>
            <a:r>
              <a:rPr lang="ru-RU" sz="2000" i="1" dirty="0"/>
              <a:t> </a:t>
            </a:r>
            <a:r>
              <a:rPr lang="ru-RU" sz="2000" dirty="0"/>
              <a:t>…) или продолжить рассказ в прошедшем времени</a:t>
            </a:r>
            <a:r>
              <a:rPr lang="ru-RU" sz="2000" dirty="0" smtClean="0"/>
              <a:t>.</a:t>
            </a:r>
          </a:p>
          <a:p>
            <a:r>
              <a:rPr lang="ru-RU" sz="2000" dirty="0" smtClean="0"/>
              <a:t> </a:t>
            </a:r>
            <a:r>
              <a:rPr lang="ru-RU" sz="2000" dirty="0"/>
              <a:t>Если вы не совсем уверены в происходящем на картинке, можно использовать обороты типа </a:t>
            </a:r>
            <a:r>
              <a:rPr lang="ru-RU" sz="2000" i="1" dirty="0" err="1"/>
              <a:t>they</a:t>
            </a:r>
            <a:r>
              <a:rPr lang="ru-RU" sz="2000" i="1" dirty="0"/>
              <a:t> </a:t>
            </a:r>
            <a:r>
              <a:rPr lang="ru-RU" sz="2000" i="1" dirty="0" err="1"/>
              <a:t>seem</a:t>
            </a:r>
            <a:r>
              <a:rPr lang="ru-RU" sz="2000" i="1" dirty="0"/>
              <a:t>/</a:t>
            </a:r>
            <a:r>
              <a:rPr lang="ru-RU" sz="2000" i="1" dirty="0" err="1"/>
              <a:t>appear</a:t>
            </a:r>
            <a:r>
              <a:rPr lang="ru-RU" sz="2000" i="1" dirty="0"/>
              <a:t> </a:t>
            </a:r>
            <a:r>
              <a:rPr lang="ru-RU" sz="2000" i="1" dirty="0" err="1"/>
              <a:t>to</a:t>
            </a:r>
            <a:r>
              <a:rPr lang="ru-RU" sz="2000" i="1" dirty="0"/>
              <a:t> </a:t>
            </a:r>
            <a:r>
              <a:rPr lang="ru-RU" sz="2000" i="1" dirty="0" err="1"/>
              <a:t>be</a:t>
            </a:r>
            <a:r>
              <a:rPr lang="ru-RU" sz="2000" i="1" dirty="0"/>
              <a:t> </a:t>
            </a:r>
            <a:r>
              <a:rPr lang="ru-RU" sz="2000" i="1" dirty="0" err="1"/>
              <a:t>running</a:t>
            </a:r>
            <a:r>
              <a:rPr lang="ru-RU" sz="2000" i="1" dirty="0"/>
              <a:t>; </a:t>
            </a:r>
            <a:r>
              <a:rPr lang="ru-RU" sz="2000" i="1" dirty="0" err="1"/>
              <a:t>they</a:t>
            </a:r>
            <a:r>
              <a:rPr lang="ru-RU" sz="2000" i="1" dirty="0"/>
              <a:t> </a:t>
            </a:r>
            <a:r>
              <a:rPr lang="ru-RU" sz="2000" i="1" dirty="0" err="1"/>
              <a:t>must</a:t>
            </a:r>
            <a:r>
              <a:rPr lang="ru-RU" sz="2000" i="1" dirty="0"/>
              <a:t>/</a:t>
            </a:r>
            <a:r>
              <a:rPr lang="ru-RU" sz="2000" i="1" dirty="0" err="1"/>
              <a:t>may</a:t>
            </a:r>
            <a:r>
              <a:rPr lang="ru-RU" sz="2000" i="1" dirty="0"/>
              <a:t> </a:t>
            </a:r>
            <a:r>
              <a:rPr lang="ru-RU" sz="2000" i="1" dirty="0" err="1"/>
              <a:t>be</a:t>
            </a:r>
            <a:r>
              <a:rPr lang="ru-RU" sz="2000" i="1" dirty="0"/>
              <a:t> </a:t>
            </a:r>
            <a:r>
              <a:rPr lang="ru-RU" sz="2000" i="1" dirty="0" err="1"/>
              <a:t>helping</a:t>
            </a:r>
            <a:r>
              <a:rPr lang="ru-RU" sz="2000" i="1" dirty="0"/>
              <a:t> </a:t>
            </a:r>
            <a:r>
              <a:rPr lang="ru-RU" sz="2000" dirty="0"/>
              <a:t>… .) </a:t>
            </a:r>
            <a:endParaRPr lang="ru-RU" sz="2000" dirty="0" smtClean="0"/>
          </a:p>
          <a:p>
            <a:endParaRPr lang="ru-RU" sz="2000" dirty="0"/>
          </a:p>
          <a:p>
            <a:r>
              <a:rPr lang="en-US" sz="2000" b="1" dirty="0"/>
              <a:t>They were playing an interesting game with an older boy. The boy asked them funny questions. Every time they guessed the answer, they started laughing and jumping. </a:t>
            </a:r>
            <a:r>
              <a:rPr lang="ru-RU" sz="2000" b="1" dirty="0" err="1"/>
              <a:t>They</a:t>
            </a:r>
            <a:r>
              <a:rPr lang="ru-RU" sz="2000" b="1" dirty="0"/>
              <a:t> </a:t>
            </a:r>
            <a:r>
              <a:rPr lang="ru-RU" sz="2000" b="1" dirty="0" err="1"/>
              <a:t>were</a:t>
            </a:r>
            <a:r>
              <a:rPr lang="ru-RU" sz="2000" b="1" dirty="0"/>
              <a:t> </a:t>
            </a:r>
            <a:r>
              <a:rPr lang="ru-RU" sz="2000" b="1" dirty="0" err="1"/>
              <a:t>enjoying</a:t>
            </a:r>
            <a:r>
              <a:rPr lang="ru-RU" sz="2000" b="1" dirty="0"/>
              <a:t> </a:t>
            </a:r>
            <a:r>
              <a:rPr lang="ru-RU" sz="2000" b="1" dirty="0" err="1"/>
              <a:t>themselves</a:t>
            </a:r>
            <a:r>
              <a:rPr lang="ru-RU" sz="2000" b="1" dirty="0"/>
              <a:t>.</a:t>
            </a:r>
            <a:r>
              <a:rPr lang="ru-RU" sz="2000" dirty="0"/>
              <a:t> </a:t>
            </a:r>
          </a:p>
        </p:txBody>
      </p:sp>
      <p:sp>
        <p:nvSpPr>
          <p:cNvPr id="3" name="Прямоугольник 2"/>
          <p:cNvSpPr/>
          <p:nvPr/>
        </p:nvSpPr>
        <p:spPr>
          <a:xfrm>
            <a:off x="603586" y="4653136"/>
            <a:ext cx="8118648" cy="1200329"/>
          </a:xfrm>
          <a:prstGeom prst="rect">
            <a:avLst/>
          </a:prstGeom>
        </p:spPr>
        <p:txBody>
          <a:bodyPr wrap="square">
            <a:spAutoFit/>
          </a:bodyPr>
          <a:lstStyle/>
          <a:p>
            <a:pPr marL="342900" indent="-342900">
              <a:buAutoNum type="arabicPeriod" startAt="7"/>
            </a:pPr>
            <a:r>
              <a:rPr lang="ru-RU" b="1" i="1" dirty="0" smtClean="0"/>
              <a:t>Заключительная </a:t>
            </a:r>
            <a:r>
              <a:rPr lang="ru-RU" b="1" i="1" dirty="0"/>
              <a:t>часть </a:t>
            </a:r>
            <a:r>
              <a:rPr lang="ru-RU" b="1" dirty="0"/>
              <a:t>может быть следующей: </a:t>
            </a:r>
            <a:endParaRPr lang="ru-RU" b="1" dirty="0" smtClean="0"/>
          </a:p>
          <a:p>
            <a:pPr marL="342900" indent="-342900">
              <a:buAutoNum type="arabicPeriod" startAt="7"/>
            </a:pPr>
            <a:endParaRPr lang="ru-RU" b="1" dirty="0" smtClean="0"/>
          </a:p>
          <a:p>
            <a:endParaRPr lang="ru-RU" dirty="0"/>
          </a:p>
          <a:p>
            <a:r>
              <a:rPr lang="en-US" b="1" dirty="0"/>
              <a:t>Well, that’s all for now. I am looking forward to your reaction. See you!</a:t>
            </a:r>
            <a:r>
              <a:rPr lang="en-US" dirty="0"/>
              <a:t> </a:t>
            </a:r>
            <a:endParaRPr lang="ru-RU" dirty="0"/>
          </a:p>
        </p:txBody>
      </p:sp>
    </p:spTree>
    <p:extLst>
      <p:ext uri="{BB962C8B-B14F-4D97-AF65-F5344CB8AC3E}">
        <p14:creationId xmlns:p14="http://schemas.microsoft.com/office/powerpoint/2010/main" val="2341663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4572000" cy="1200329"/>
          </a:xfrm>
          <a:prstGeom prst="rect">
            <a:avLst/>
          </a:prstGeom>
        </p:spPr>
        <p:txBody>
          <a:bodyPr>
            <a:spAutoFit/>
          </a:bodyPr>
          <a:lstStyle/>
          <a:p>
            <a:endParaRPr lang="ru-RU" dirty="0"/>
          </a:p>
          <a:p>
            <a:r>
              <a:rPr lang="ru-RU" dirty="0"/>
              <a:t>За третье задание максимально выставляется </a:t>
            </a:r>
            <a:r>
              <a:rPr lang="ru-RU" b="1" dirty="0"/>
              <a:t>7 баллов </a:t>
            </a:r>
            <a:r>
              <a:rPr lang="ru-RU" dirty="0"/>
              <a:t>при соблюдении следующих условий: </a:t>
            </a:r>
            <a:endParaRPr lang="ru-RU" dirty="0"/>
          </a:p>
        </p:txBody>
      </p:sp>
      <p:sp>
        <p:nvSpPr>
          <p:cNvPr id="4" name="Прямоугольник 3"/>
          <p:cNvSpPr/>
          <p:nvPr/>
        </p:nvSpPr>
        <p:spPr>
          <a:xfrm>
            <a:off x="464033" y="1460977"/>
            <a:ext cx="8064896" cy="4247317"/>
          </a:xfrm>
          <a:prstGeom prst="rect">
            <a:avLst/>
          </a:prstGeom>
        </p:spPr>
        <p:txBody>
          <a:bodyPr wrap="square">
            <a:spAutoFit/>
          </a:bodyPr>
          <a:lstStyle/>
          <a:p>
            <a:endParaRPr lang="ru-RU" dirty="0"/>
          </a:p>
          <a:p>
            <a:r>
              <a:rPr lang="ru-RU" b="1" dirty="0"/>
              <a:t>Решение коммуникативной задачи </a:t>
            </a:r>
            <a:r>
              <a:rPr lang="ru-RU" dirty="0"/>
              <a:t>(это касается содержания высказывания). </a:t>
            </a:r>
            <a:endParaRPr lang="ru-RU" dirty="0" smtClean="0"/>
          </a:p>
          <a:p>
            <a:endParaRPr lang="ru-RU" dirty="0"/>
          </a:p>
          <a:p>
            <a:r>
              <a:rPr lang="ru-RU" dirty="0" smtClean="0"/>
              <a:t>Важно </a:t>
            </a:r>
            <a:r>
              <a:rPr lang="ru-RU" dirty="0"/>
              <a:t>помнить, что, если вы не описали то, что изображено, что происходит на данной фотографии, вы получите за всё задание 0 баллов, так как вы не решили поставленную коммуникативную задачу</a:t>
            </a:r>
            <a:r>
              <a:rPr lang="ru-RU" dirty="0" smtClean="0"/>
              <a:t>.</a:t>
            </a:r>
          </a:p>
          <a:p>
            <a:endParaRPr lang="ru-RU" dirty="0" smtClean="0"/>
          </a:p>
          <a:p>
            <a:r>
              <a:rPr lang="ru-RU" dirty="0" smtClean="0"/>
              <a:t> </a:t>
            </a:r>
            <a:r>
              <a:rPr lang="ru-RU" dirty="0"/>
              <a:t>За соответствие высказывания данному критерию можно получить максимум 3 балла, если: </a:t>
            </a:r>
            <a:endParaRPr lang="ru-RU" dirty="0" smtClean="0"/>
          </a:p>
          <a:p>
            <a:endParaRPr lang="ru-RU" dirty="0"/>
          </a:p>
          <a:p>
            <a:r>
              <a:rPr lang="ru-RU" dirty="0"/>
              <a:t>•</a:t>
            </a:r>
            <a:r>
              <a:rPr lang="ru-RU" b="1" dirty="0"/>
              <a:t>коммуникативная задача выполнена полностью; </a:t>
            </a:r>
            <a:endParaRPr lang="ru-RU" dirty="0"/>
          </a:p>
          <a:p>
            <a:r>
              <a:rPr lang="ru-RU" dirty="0"/>
              <a:t>•</a:t>
            </a:r>
            <a:r>
              <a:rPr lang="ru-RU" b="1" dirty="0"/>
              <a:t>в содержании полно, точно и развёрнуто отражены все аспекты, указанные в задании (в среднем сказано не менее </a:t>
            </a:r>
            <a:r>
              <a:rPr lang="ru-RU" b="1" i="1" dirty="0"/>
              <a:t>трёх</a:t>
            </a:r>
            <a:r>
              <a:rPr lang="ru-RU" b="1" dirty="0"/>
              <a:t> предложений по каждому пункту плана). </a:t>
            </a:r>
            <a:endParaRPr lang="ru-RU" dirty="0"/>
          </a:p>
        </p:txBody>
      </p:sp>
    </p:spTree>
    <p:extLst>
      <p:ext uri="{BB962C8B-B14F-4D97-AF65-F5344CB8AC3E}">
        <p14:creationId xmlns:p14="http://schemas.microsoft.com/office/powerpoint/2010/main" val="129532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7776864" cy="5909310"/>
          </a:xfrm>
          <a:prstGeom prst="rect">
            <a:avLst/>
          </a:prstGeom>
        </p:spPr>
        <p:txBody>
          <a:bodyPr wrap="square">
            <a:spAutoFit/>
          </a:bodyPr>
          <a:lstStyle/>
          <a:p>
            <a:endParaRPr lang="ru-RU" dirty="0"/>
          </a:p>
          <a:p>
            <a:r>
              <a:rPr lang="ru-RU" b="1" i="1" dirty="0"/>
              <a:t>Организация высказывания. </a:t>
            </a:r>
            <a:r>
              <a:rPr lang="ru-RU" b="1" i="1" dirty="0" smtClean="0"/>
              <a:t>        </a:t>
            </a:r>
          </a:p>
          <a:p>
            <a:endParaRPr lang="ru-RU" b="1" dirty="0" smtClean="0"/>
          </a:p>
          <a:p>
            <a:r>
              <a:rPr lang="ru-RU" b="1" dirty="0" smtClean="0"/>
              <a:t>  </a:t>
            </a:r>
            <a:r>
              <a:rPr lang="ru-RU" dirty="0" smtClean="0"/>
              <a:t>За </a:t>
            </a:r>
            <a:r>
              <a:rPr lang="ru-RU" dirty="0"/>
              <a:t>соответствие высказывания данному критерию можно получить </a:t>
            </a:r>
            <a:r>
              <a:rPr lang="ru-RU" b="1" dirty="0"/>
              <a:t>максимум 2 балла</a:t>
            </a:r>
            <a:r>
              <a:rPr lang="ru-RU" dirty="0"/>
              <a:t>, если: </a:t>
            </a:r>
            <a:endParaRPr lang="ru-RU" dirty="0" smtClean="0"/>
          </a:p>
          <a:p>
            <a:endParaRPr lang="ru-RU" dirty="0"/>
          </a:p>
          <a:p>
            <a:r>
              <a:rPr lang="ru-RU" dirty="0"/>
              <a:t>•высказывание логичное и завершённое; </a:t>
            </a:r>
          </a:p>
          <a:p>
            <a:r>
              <a:rPr lang="ru-RU" dirty="0"/>
              <a:t>•есть вступительная и заключительная фразы, соответствующие теме; </a:t>
            </a:r>
          </a:p>
          <a:p>
            <a:r>
              <a:rPr lang="ru-RU" dirty="0"/>
              <a:t>•средства логической связи используются правильно</a:t>
            </a:r>
            <a:r>
              <a:rPr lang="ru-RU" dirty="0" smtClean="0"/>
              <a:t>.</a:t>
            </a:r>
          </a:p>
          <a:p>
            <a:endParaRPr lang="ru-RU" dirty="0"/>
          </a:p>
          <a:p>
            <a:r>
              <a:rPr lang="ru-RU" dirty="0" smtClean="0"/>
              <a:t> </a:t>
            </a:r>
            <a:r>
              <a:rPr lang="ru-RU" b="1" i="1" dirty="0"/>
              <a:t>Языковое оформление высказывания. </a:t>
            </a:r>
            <a:endParaRPr lang="ru-RU" b="1" i="1" dirty="0" smtClean="0"/>
          </a:p>
          <a:p>
            <a:endParaRPr lang="ru-RU" b="1" i="1" dirty="0"/>
          </a:p>
          <a:p>
            <a:r>
              <a:rPr lang="ru-RU" dirty="0" smtClean="0"/>
              <a:t>За </a:t>
            </a:r>
            <a:r>
              <a:rPr lang="ru-RU" dirty="0"/>
              <a:t>соответствие высказывания данному критерию можно получить </a:t>
            </a:r>
            <a:r>
              <a:rPr lang="ru-RU" b="1" dirty="0"/>
              <a:t>максимум 2 балла</a:t>
            </a:r>
            <a:r>
              <a:rPr lang="ru-RU" dirty="0"/>
              <a:t>, если: </a:t>
            </a:r>
            <a:endParaRPr lang="ru-RU" dirty="0" smtClean="0"/>
          </a:p>
          <a:p>
            <a:endParaRPr lang="ru-RU" dirty="0"/>
          </a:p>
          <a:p>
            <a:r>
              <a:rPr lang="ru-RU" dirty="0"/>
              <a:t>•используемый словарный запас, грамматические структуры, фонетическое оформление высказывания соответствуют поставленной задаче (допускается не более </a:t>
            </a:r>
            <a:r>
              <a:rPr lang="ru-RU" i="1" dirty="0"/>
              <a:t>двух </a:t>
            </a:r>
            <a:r>
              <a:rPr lang="ru-RU" dirty="0"/>
              <a:t>негрубых лексико-грамматических ошибок и/или не более </a:t>
            </a:r>
            <a:r>
              <a:rPr lang="ru-RU" i="1" dirty="0"/>
              <a:t>двух </a:t>
            </a:r>
            <a:r>
              <a:rPr lang="ru-RU" dirty="0"/>
              <a:t>негрубых фонетических ошибок). </a:t>
            </a:r>
          </a:p>
        </p:txBody>
      </p:sp>
    </p:spTree>
    <p:extLst>
      <p:ext uri="{BB962C8B-B14F-4D97-AF65-F5344CB8AC3E}">
        <p14:creationId xmlns:p14="http://schemas.microsoft.com/office/powerpoint/2010/main" val="1982427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2"/>
            <a:ext cx="4572000" cy="1477328"/>
          </a:xfrm>
          <a:prstGeom prst="rect">
            <a:avLst/>
          </a:prstGeom>
        </p:spPr>
        <p:txBody>
          <a:bodyPr>
            <a:spAutoFit/>
          </a:bodyPr>
          <a:lstStyle/>
          <a:p>
            <a:endParaRPr lang="ru-RU" dirty="0"/>
          </a:p>
          <a:p>
            <a:r>
              <a:rPr lang="ru-RU" b="1" dirty="0"/>
              <a:t>Для получения максимального балла за третье задание необходимо поставить перед собой следующие </a:t>
            </a:r>
            <a:r>
              <a:rPr lang="ru-RU" b="1" i="1" dirty="0"/>
              <a:t>задачи </a:t>
            </a:r>
            <a:endParaRPr lang="ru-RU" dirty="0"/>
          </a:p>
        </p:txBody>
      </p:sp>
      <p:sp>
        <p:nvSpPr>
          <p:cNvPr id="3" name="Прямоугольник 2"/>
          <p:cNvSpPr/>
          <p:nvPr/>
        </p:nvSpPr>
        <p:spPr>
          <a:xfrm>
            <a:off x="251520" y="1556792"/>
            <a:ext cx="8496944" cy="3970318"/>
          </a:xfrm>
          <a:prstGeom prst="rect">
            <a:avLst/>
          </a:prstGeom>
        </p:spPr>
        <p:txBody>
          <a:bodyPr wrap="square">
            <a:spAutoFit/>
          </a:bodyPr>
          <a:lstStyle/>
          <a:p>
            <a:endParaRPr lang="ru-RU" dirty="0"/>
          </a:p>
          <a:p>
            <a:endParaRPr lang="ru-RU" dirty="0"/>
          </a:p>
          <a:p>
            <a:r>
              <a:rPr lang="ru-RU" dirty="0"/>
              <a:t>•Стоит придумать </a:t>
            </a:r>
            <a:r>
              <a:rPr lang="ru-RU" b="1" dirty="0"/>
              <a:t>типичные фразы и предложения для вступления и заключения</a:t>
            </a:r>
            <a:r>
              <a:rPr lang="ru-RU" dirty="0"/>
              <a:t>. </a:t>
            </a:r>
          </a:p>
          <a:p>
            <a:r>
              <a:rPr lang="ru-RU" dirty="0"/>
              <a:t>•Следует продумать логические переходы при описании любой фотографии (слова-связки, союзы, устойчивые выражения). </a:t>
            </a:r>
          </a:p>
          <a:p>
            <a:r>
              <a:rPr lang="ru-RU" dirty="0"/>
              <a:t>•Возьмите себе за правило придумывать рассказы по разнообразным фотографиям из вашего учебника. Прибегайте к помощи словаря, когда не можете подобрать какое-либо слово или выражение. Записывайте их в свой словарик. </a:t>
            </a:r>
          </a:p>
          <a:p>
            <a:r>
              <a:rPr lang="ru-RU" dirty="0"/>
              <a:t>•</a:t>
            </a:r>
            <a:r>
              <a:rPr lang="ru-RU" b="1" dirty="0"/>
              <a:t>Очень полезной может быть запись своего рассказа с помощью компьютера </a:t>
            </a:r>
            <a:r>
              <a:rPr lang="ru-RU" dirty="0"/>
              <a:t>(помните, что время ответа – 2 минуты. У вас может получиться 17–20 предложений). Попросите учителя или кого-то знающего английский язык проверить описание </a:t>
            </a:r>
          </a:p>
        </p:txBody>
      </p:sp>
    </p:spTree>
    <p:extLst>
      <p:ext uri="{BB962C8B-B14F-4D97-AF65-F5344CB8AC3E}">
        <p14:creationId xmlns:p14="http://schemas.microsoft.com/office/powerpoint/2010/main" val="4222667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548680"/>
            <a:ext cx="8136904" cy="4524315"/>
          </a:xfrm>
          <a:prstGeom prst="rect">
            <a:avLst/>
          </a:prstGeom>
        </p:spPr>
        <p:txBody>
          <a:bodyPr wrap="square">
            <a:spAutoFit/>
          </a:bodyPr>
          <a:lstStyle/>
          <a:p>
            <a:endParaRPr lang="ru-RU" i="1" dirty="0"/>
          </a:p>
          <a:p>
            <a:r>
              <a:rPr lang="ru-RU" b="1" i="1" dirty="0"/>
              <a:t>Т</a:t>
            </a:r>
            <a:r>
              <a:rPr lang="ru-RU" b="1" i="1" dirty="0" smtClean="0"/>
              <a:t>ипичные </a:t>
            </a:r>
            <a:r>
              <a:rPr lang="ru-RU" b="1" i="1" dirty="0"/>
              <a:t>ошибки учащихся при выполнении задания 3: </a:t>
            </a:r>
            <a:endParaRPr lang="ru-RU" b="1" i="1" dirty="0" smtClean="0"/>
          </a:p>
          <a:p>
            <a:endParaRPr lang="ru-RU" b="1" dirty="0"/>
          </a:p>
          <a:p>
            <a:endParaRPr lang="ru-RU" dirty="0"/>
          </a:p>
          <a:p>
            <a:r>
              <a:rPr lang="ru-RU" dirty="0"/>
              <a:t>•</a:t>
            </a:r>
            <a:r>
              <a:rPr lang="ru-RU" b="1" dirty="0"/>
              <a:t>описывают 3 картинки вместо одной; </a:t>
            </a:r>
            <a:endParaRPr lang="ru-RU" b="1" dirty="0" smtClean="0"/>
          </a:p>
          <a:p>
            <a:endParaRPr lang="ru-RU" dirty="0"/>
          </a:p>
          <a:p>
            <a:r>
              <a:rPr lang="ru-RU" dirty="0"/>
              <a:t>•</a:t>
            </a:r>
            <a:r>
              <a:rPr lang="ru-RU" b="1" dirty="0"/>
              <a:t>не формулируют вступительную и заключительную фразу; </a:t>
            </a:r>
            <a:endParaRPr lang="ru-RU" b="1" dirty="0" smtClean="0"/>
          </a:p>
          <a:p>
            <a:endParaRPr lang="ru-RU" dirty="0"/>
          </a:p>
          <a:p>
            <a:r>
              <a:rPr lang="ru-RU" dirty="0"/>
              <a:t>•</a:t>
            </a:r>
            <a:r>
              <a:rPr lang="ru-RU" b="1" dirty="0"/>
              <a:t>неправильно интерпретируют содержание картинки; </a:t>
            </a:r>
            <a:endParaRPr lang="ru-RU" b="1" dirty="0" smtClean="0"/>
          </a:p>
          <a:p>
            <a:endParaRPr lang="ru-RU" dirty="0"/>
          </a:p>
          <a:p>
            <a:r>
              <a:rPr lang="ru-RU" dirty="0"/>
              <a:t>•</a:t>
            </a:r>
            <a:r>
              <a:rPr lang="ru-RU" b="1" dirty="0"/>
              <a:t>не высказывают свое мнение о сюжете картинки; </a:t>
            </a:r>
            <a:endParaRPr lang="ru-RU" b="1" dirty="0" smtClean="0"/>
          </a:p>
          <a:p>
            <a:endParaRPr lang="ru-RU" dirty="0"/>
          </a:p>
          <a:p>
            <a:r>
              <a:rPr lang="ru-RU" dirty="0"/>
              <a:t>•</a:t>
            </a:r>
            <a:r>
              <a:rPr lang="ru-RU" b="1" dirty="0"/>
              <a:t>не используют разговорные клише при описании картинки; </a:t>
            </a:r>
            <a:endParaRPr lang="ru-RU" b="1" dirty="0" smtClean="0"/>
          </a:p>
          <a:p>
            <a:endParaRPr lang="ru-RU" dirty="0"/>
          </a:p>
          <a:p>
            <a:r>
              <a:rPr lang="ru-RU" dirty="0"/>
              <a:t>•</a:t>
            </a:r>
            <a:r>
              <a:rPr lang="ru-RU" b="1" dirty="0"/>
              <a:t>допускают фонетические и лексико-грамматические ошибки в ответе </a:t>
            </a:r>
            <a:endParaRPr lang="ru-RU" dirty="0"/>
          </a:p>
        </p:txBody>
      </p:sp>
    </p:spTree>
    <p:extLst>
      <p:ext uri="{BB962C8B-B14F-4D97-AF65-F5344CB8AC3E}">
        <p14:creationId xmlns:p14="http://schemas.microsoft.com/office/powerpoint/2010/main" val="2278392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70" y="1306454"/>
            <a:ext cx="9052062" cy="244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3126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Рисунок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168" y="908720"/>
            <a:ext cx="8142220"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7617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908720"/>
            <a:ext cx="6696744" cy="2862322"/>
          </a:xfrm>
          <a:prstGeom prst="rect">
            <a:avLst/>
          </a:prstGeom>
        </p:spPr>
        <p:txBody>
          <a:bodyPr wrap="square">
            <a:spAutoFit/>
          </a:bodyPr>
          <a:lstStyle/>
          <a:p>
            <a:r>
              <a:rPr lang="ru-RU" dirty="0"/>
              <a:t>Для того чтобы РЕЧЬ ВЫГЛЯДЕЛА ЕСТЕСТВЕННОЙ, в коротких паузах, когда ты придумываешь дальнейший ход монолога, ты можешь использовать следующие фразы: </a:t>
            </a:r>
            <a:endParaRPr lang="ru-RU" dirty="0" smtClean="0"/>
          </a:p>
          <a:p>
            <a:endParaRPr lang="ru-RU" dirty="0"/>
          </a:p>
          <a:p>
            <a:endParaRPr lang="ru-RU" dirty="0"/>
          </a:p>
          <a:p>
            <a:r>
              <a:rPr lang="en-US" b="1" dirty="0"/>
              <a:t> </a:t>
            </a:r>
            <a:endParaRPr lang="ru-RU" dirty="0"/>
          </a:p>
          <a:p>
            <a:r>
              <a:rPr lang="en-US" b="1" dirty="0"/>
              <a:t>Well, let me think …… </a:t>
            </a:r>
            <a:endParaRPr lang="ru-RU" dirty="0"/>
          </a:p>
          <a:p>
            <a:r>
              <a:rPr lang="en-US" b="1" dirty="0"/>
              <a:t>Let’s see….. </a:t>
            </a:r>
            <a:endParaRPr lang="ru-RU" dirty="0"/>
          </a:p>
          <a:p>
            <a:r>
              <a:rPr lang="ru-RU" b="1" dirty="0"/>
              <a:t>I </a:t>
            </a:r>
            <a:r>
              <a:rPr lang="ru-RU" b="1" dirty="0" err="1"/>
              <a:t>guess</a:t>
            </a:r>
            <a:r>
              <a:rPr lang="ru-RU" b="1" dirty="0"/>
              <a:t> ….. </a:t>
            </a:r>
            <a:endParaRPr lang="ru-RU" dirty="0"/>
          </a:p>
          <a:p>
            <a:r>
              <a:rPr lang="ru-RU" b="1" dirty="0" err="1"/>
              <a:t>I’m</a:t>
            </a:r>
            <a:r>
              <a:rPr lang="ru-RU" b="1" dirty="0"/>
              <a:t> </a:t>
            </a:r>
            <a:r>
              <a:rPr lang="ru-RU" b="1" dirty="0" err="1"/>
              <a:t>not</a:t>
            </a:r>
            <a:r>
              <a:rPr lang="ru-RU" b="1" dirty="0"/>
              <a:t> </a:t>
            </a:r>
            <a:r>
              <a:rPr lang="ru-RU" b="1" dirty="0" err="1"/>
              <a:t>really</a:t>
            </a:r>
            <a:r>
              <a:rPr lang="ru-RU" b="1" dirty="0"/>
              <a:t> </a:t>
            </a:r>
            <a:r>
              <a:rPr lang="ru-RU" b="1" dirty="0" err="1"/>
              <a:t>sure</a:t>
            </a:r>
            <a:r>
              <a:rPr lang="ru-RU" b="1" dirty="0"/>
              <a:t> …..</a:t>
            </a:r>
            <a:endParaRPr lang="ru-RU" dirty="0"/>
          </a:p>
        </p:txBody>
      </p:sp>
    </p:spTree>
    <p:extLst>
      <p:ext uri="{BB962C8B-B14F-4D97-AF65-F5344CB8AC3E}">
        <p14:creationId xmlns:p14="http://schemas.microsoft.com/office/powerpoint/2010/main" val="1269784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pp Templates\images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27584" y="692696"/>
            <a:ext cx="7315200" cy="5591175"/>
          </a:xfrm>
          <a:prstGeom prst="rect">
            <a:avLst/>
          </a:prstGeom>
          <a:noFill/>
          <a:ln>
            <a:solidFill>
              <a:srgbClr val="00B050"/>
            </a:solidFill>
          </a:ln>
        </p:spPr>
      </p:pic>
    </p:spTree>
    <p:extLst>
      <p:ext uri="{BB962C8B-B14F-4D97-AF65-F5344CB8AC3E}">
        <p14:creationId xmlns:p14="http://schemas.microsoft.com/office/powerpoint/2010/main" val="4207973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flipH="1">
            <a:off x="-108520" y="188640"/>
            <a:ext cx="504056" cy="45719"/>
          </a:xfrm>
          <a:prstGeom prst="rect">
            <a:avLst/>
          </a:prstGeom>
        </p:spPr>
        <p:txBody>
          <a:bodyPr wrap="square">
            <a:spAutoFit/>
          </a:bodyPr>
          <a:lstStyle/>
          <a:p>
            <a:endParaRPr lang="ru-RU" dirty="0"/>
          </a:p>
        </p:txBody>
      </p:sp>
      <p:sp>
        <p:nvSpPr>
          <p:cNvPr id="3" name="Прямоугольник 2"/>
          <p:cNvSpPr/>
          <p:nvPr/>
        </p:nvSpPr>
        <p:spPr>
          <a:xfrm>
            <a:off x="971600" y="692696"/>
            <a:ext cx="6552728" cy="2523768"/>
          </a:xfrm>
          <a:prstGeom prst="rect">
            <a:avLst/>
          </a:prstGeom>
        </p:spPr>
        <p:txBody>
          <a:bodyPr wrap="square">
            <a:spAutoFit/>
          </a:bodyPr>
          <a:lstStyle/>
          <a:p>
            <a:endParaRPr lang="ru-RU"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Task 3</a:t>
            </a:r>
            <a:r>
              <a:rPr lang="en-US" sz="2000" b="1" dirty="0" smtClean="0">
                <a:latin typeface="Times New Roman" panose="02020603050405020304" pitchFamily="18" charset="0"/>
                <a:cs typeface="Times New Roman" panose="02020603050405020304" pitchFamily="18" charset="0"/>
              </a:rPr>
              <a:t>.</a:t>
            </a:r>
            <a:endParaRPr lang="ru-RU" sz="2000" b="1"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Imagine that these are photos from your album. Choose one photo to present to your friend. </a:t>
            </a:r>
            <a:endParaRPr lang="ru-RU" sz="2000" b="1"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You will have to start speaking in 1.5 minutes and will speak for not more than 2 minutes (12-15 sentences). In your talk remember to speak about: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6918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2" y="116632"/>
            <a:ext cx="2390775"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105150"/>
            <a:ext cx="4933950"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523874"/>
            <a:ext cx="4819650"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2857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764704"/>
            <a:ext cx="7056784" cy="3970318"/>
          </a:xfrm>
          <a:prstGeom prst="rect">
            <a:avLst/>
          </a:prstGeom>
        </p:spPr>
        <p:txBody>
          <a:bodyPr wrap="square">
            <a:spAutoFit/>
          </a:bodyPr>
          <a:lstStyle/>
          <a:p>
            <a:endParaRPr lang="ru-RU" dirty="0"/>
          </a:p>
          <a:p>
            <a:r>
              <a:rPr lang="en-US" b="1" dirty="0"/>
              <a:t>You will have to start speaking in 1.5 minutes</a:t>
            </a:r>
            <a:r>
              <a:rPr lang="en-US" b="1" dirty="0" smtClean="0"/>
              <a:t>.</a:t>
            </a:r>
            <a:endParaRPr lang="ru-RU" b="1" dirty="0" smtClean="0"/>
          </a:p>
          <a:p>
            <a:r>
              <a:rPr lang="en-US" b="1" dirty="0" smtClean="0"/>
              <a:t> </a:t>
            </a:r>
            <a:r>
              <a:rPr lang="en-US" b="1" dirty="0"/>
              <a:t>You have to speak for 2 minutes or less. </a:t>
            </a:r>
            <a:endParaRPr lang="ru-RU" b="1" dirty="0" smtClean="0"/>
          </a:p>
          <a:p>
            <a:r>
              <a:rPr lang="en-US" b="1" dirty="0" smtClean="0"/>
              <a:t>Remember </a:t>
            </a:r>
            <a:r>
              <a:rPr lang="en-US" b="1" dirty="0"/>
              <a:t>to talk about: </a:t>
            </a:r>
            <a:endParaRPr lang="ru-RU" b="1" dirty="0" smtClean="0"/>
          </a:p>
          <a:p>
            <a:endParaRPr lang="en-US" dirty="0"/>
          </a:p>
          <a:p>
            <a:r>
              <a:rPr lang="en-US" dirty="0"/>
              <a:t>•</a:t>
            </a:r>
            <a:r>
              <a:rPr lang="en-US" b="1" dirty="0"/>
              <a:t>when you took the photo; </a:t>
            </a:r>
            <a:endParaRPr lang="en-US" dirty="0"/>
          </a:p>
          <a:p>
            <a:r>
              <a:rPr lang="en-US" dirty="0"/>
              <a:t>•</a:t>
            </a:r>
            <a:r>
              <a:rPr lang="en-US" b="1" dirty="0"/>
              <a:t>what/who is in the photo; </a:t>
            </a:r>
            <a:endParaRPr lang="en-US" dirty="0"/>
          </a:p>
          <a:p>
            <a:r>
              <a:rPr lang="en-US" dirty="0"/>
              <a:t>•</a:t>
            </a:r>
            <a:r>
              <a:rPr lang="en-US" b="1" dirty="0"/>
              <a:t>what is happening; </a:t>
            </a:r>
            <a:endParaRPr lang="en-US" dirty="0"/>
          </a:p>
          <a:p>
            <a:r>
              <a:rPr lang="en-US" dirty="0"/>
              <a:t>•</a:t>
            </a:r>
            <a:r>
              <a:rPr lang="en-US" b="1" dirty="0"/>
              <a:t>why you took the photo; </a:t>
            </a:r>
            <a:endParaRPr lang="en-US" dirty="0"/>
          </a:p>
          <a:p>
            <a:r>
              <a:rPr lang="en-US" dirty="0"/>
              <a:t>•</a:t>
            </a:r>
            <a:r>
              <a:rPr lang="en-US" b="1" dirty="0"/>
              <a:t>why you decided to give the picture to your friend. You have to talk non-stop starting with</a:t>
            </a:r>
            <a:r>
              <a:rPr lang="en-US" b="1" dirty="0" smtClean="0"/>
              <a:t>:</a:t>
            </a:r>
            <a:endParaRPr lang="ru-RU" b="1" dirty="0" smtClean="0"/>
          </a:p>
          <a:p>
            <a:endParaRPr lang="ru-RU" b="1" dirty="0" smtClean="0"/>
          </a:p>
          <a:p>
            <a:endParaRPr lang="ru-RU" b="1" dirty="0"/>
          </a:p>
          <a:p>
            <a:r>
              <a:rPr lang="en-US" b="1" dirty="0" smtClean="0"/>
              <a:t> </a:t>
            </a:r>
            <a:r>
              <a:rPr lang="en-US" b="1" dirty="0"/>
              <a:t>I’ve chosen photo number … . </a:t>
            </a:r>
            <a:endParaRPr lang="en-US" dirty="0"/>
          </a:p>
        </p:txBody>
      </p:sp>
    </p:spTree>
    <p:extLst>
      <p:ext uri="{BB962C8B-B14F-4D97-AF65-F5344CB8AC3E}">
        <p14:creationId xmlns:p14="http://schemas.microsoft.com/office/powerpoint/2010/main" val="3992320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0554" y="24764"/>
            <a:ext cx="7776864" cy="6186309"/>
          </a:xfrm>
          <a:prstGeom prst="rect">
            <a:avLst/>
          </a:prstGeom>
        </p:spPr>
        <p:txBody>
          <a:bodyPr wrap="square">
            <a:spAutoFit/>
          </a:bodyPr>
          <a:lstStyle/>
          <a:p>
            <a:endParaRPr lang="ru-RU" dirty="0"/>
          </a:p>
          <a:p>
            <a:r>
              <a:rPr lang="ru-RU" b="1" dirty="0"/>
              <a:t>Уточним, что нужно сделать: </a:t>
            </a:r>
            <a:endParaRPr lang="ru-RU" b="1" dirty="0" smtClean="0"/>
          </a:p>
          <a:p>
            <a:endParaRPr lang="ru-RU" dirty="0"/>
          </a:p>
          <a:p>
            <a:r>
              <a:rPr lang="ru-RU" dirty="0"/>
              <a:t>•Перед вами три фотографии, которые вы сделали во время путешествия на каникулах. (</a:t>
            </a:r>
            <a:r>
              <a:rPr lang="ru-RU" b="1" dirty="0"/>
              <a:t>Обратите внимание, что именно </a:t>
            </a:r>
            <a:r>
              <a:rPr lang="ru-RU" b="1" i="1" dirty="0"/>
              <a:t>вы </a:t>
            </a:r>
            <a:r>
              <a:rPr lang="ru-RU" b="1" dirty="0"/>
              <a:t>сделали фотографии, поэтому при их описании вы будете рассказывать про других людей на фото, а не про себя</a:t>
            </a:r>
            <a:r>
              <a:rPr lang="ru-RU" dirty="0"/>
              <a:t>). </a:t>
            </a:r>
            <a:endParaRPr lang="ru-RU" dirty="0" smtClean="0"/>
          </a:p>
          <a:p>
            <a:endParaRPr lang="ru-RU" dirty="0"/>
          </a:p>
          <a:p>
            <a:r>
              <a:rPr lang="ru-RU" dirty="0"/>
              <a:t>•Вам нужно выбрать для описания лишь </a:t>
            </a:r>
            <a:r>
              <a:rPr lang="ru-RU" b="1" dirty="0"/>
              <a:t>одну из трёх фотографий</a:t>
            </a:r>
            <a:r>
              <a:rPr lang="ru-RU" dirty="0" smtClean="0"/>
              <a:t>.</a:t>
            </a:r>
          </a:p>
          <a:p>
            <a:r>
              <a:rPr lang="ru-RU" dirty="0" smtClean="0"/>
              <a:t> </a:t>
            </a:r>
            <a:endParaRPr lang="ru-RU" dirty="0"/>
          </a:p>
          <a:p>
            <a:r>
              <a:rPr lang="ru-RU" dirty="0"/>
              <a:t>•У вас будет 1,5 минуты на подготовку, затем ещё 2 минуты на запись. Вам нужно будет описать одну выбранную фотографию по предложенному плану. </a:t>
            </a:r>
            <a:endParaRPr lang="ru-RU" dirty="0" smtClean="0"/>
          </a:p>
          <a:p>
            <a:endParaRPr lang="ru-RU" dirty="0"/>
          </a:p>
          <a:p>
            <a:r>
              <a:rPr lang="ru-RU" dirty="0"/>
              <a:t>•</a:t>
            </a:r>
            <a:r>
              <a:rPr lang="ru-RU" b="1" dirty="0"/>
              <a:t>В плане обычно пять пунктов</a:t>
            </a:r>
            <a:r>
              <a:rPr lang="ru-RU" dirty="0"/>
              <a:t>. Предполагается, что в </a:t>
            </a:r>
            <a:r>
              <a:rPr lang="ru-RU" b="1" dirty="0"/>
              <a:t>среднем вы должны сказать по три предложения</a:t>
            </a:r>
            <a:r>
              <a:rPr lang="ru-RU" dirty="0"/>
              <a:t>, касающиеся каждого из пяти пунктов, в течение двух минут. </a:t>
            </a:r>
            <a:endParaRPr lang="ru-RU" dirty="0" smtClean="0"/>
          </a:p>
          <a:p>
            <a:endParaRPr lang="ru-RU" dirty="0"/>
          </a:p>
          <a:p>
            <a:r>
              <a:rPr lang="ru-RU" dirty="0"/>
              <a:t>•Важно продумать также </a:t>
            </a:r>
            <a:r>
              <a:rPr lang="ru-RU" b="1" dirty="0"/>
              <a:t>вступительные и заключительные фразы вашего рассказа </a:t>
            </a:r>
            <a:r>
              <a:rPr lang="ru-RU" dirty="0"/>
              <a:t>(рассказ-описание должен быть целостным и завершённым). </a:t>
            </a:r>
          </a:p>
          <a:p>
            <a:r>
              <a:rPr lang="ru-RU" dirty="0"/>
              <a:t>•Необходимо </a:t>
            </a:r>
            <a:r>
              <a:rPr lang="ru-RU" b="1" dirty="0"/>
              <a:t>избегать длинных пауз и говорить связно</a:t>
            </a:r>
            <a:r>
              <a:rPr lang="ru-RU" dirty="0"/>
              <a:t>. </a:t>
            </a:r>
          </a:p>
        </p:txBody>
      </p:sp>
    </p:spTree>
    <p:extLst>
      <p:ext uri="{BB962C8B-B14F-4D97-AF65-F5344CB8AC3E}">
        <p14:creationId xmlns:p14="http://schemas.microsoft.com/office/powerpoint/2010/main" val="2549894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16632"/>
            <a:ext cx="5454352" cy="1754326"/>
          </a:xfrm>
          <a:prstGeom prst="rect">
            <a:avLst/>
          </a:prstGeom>
        </p:spPr>
        <p:txBody>
          <a:bodyPr wrap="square">
            <a:spAutoFit/>
          </a:bodyPr>
          <a:lstStyle/>
          <a:p>
            <a:r>
              <a:rPr lang="ru-RU" dirty="0"/>
              <a:t> </a:t>
            </a:r>
          </a:p>
          <a:p>
            <a:r>
              <a:rPr lang="ru-RU" b="1" dirty="0"/>
              <a:t> </a:t>
            </a:r>
            <a:endParaRPr lang="ru-RU" dirty="0"/>
          </a:p>
          <a:p>
            <a:r>
              <a:rPr lang="ru-RU" dirty="0"/>
              <a:t>Для начала определимся с номером фотографии, мы решили </a:t>
            </a:r>
            <a:r>
              <a:rPr lang="ru-RU" b="1" dirty="0"/>
              <a:t>описывать фотографию номер 2 </a:t>
            </a:r>
            <a:r>
              <a:rPr lang="ru-RU" dirty="0"/>
              <a:t>(на фотографии мы видим весёлых детей). </a:t>
            </a:r>
          </a:p>
        </p:txBody>
      </p:sp>
      <p:pic>
        <p:nvPicPr>
          <p:cNvPr id="1026" name="Рисунок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072" y="1870958"/>
            <a:ext cx="5546215" cy="418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979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404664"/>
            <a:ext cx="7488832" cy="1938992"/>
          </a:xfrm>
          <a:prstGeom prst="rect">
            <a:avLst/>
          </a:prstGeom>
        </p:spPr>
        <p:txBody>
          <a:bodyPr wrap="square">
            <a:spAutoFit/>
          </a:bodyPr>
          <a:lstStyle/>
          <a:p>
            <a:r>
              <a:rPr lang="ru-RU" sz="2000" dirty="0" smtClean="0"/>
              <a:t>1. Какая </a:t>
            </a:r>
            <a:r>
              <a:rPr lang="ru-RU" sz="2000" b="1" i="1" dirty="0"/>
              <a:t>вступительная фраза </a:t>
            </a:r>
            <a:r>
              <a:rPr lang="ru-RU" sz="2000" dirty="0"/>
              <a:t>может быть в нашем рассказе? </a:t>
            </a:r>
          </a:p>
          <a:p>
            <a:r>
              <a:rPr lang="en-US" sz="2000" dirty="0"/>
              <a:t> </a:t>
            </a:r>
            <a:endParaRPr lang="ru-RU" sz="2000" dirty="0"/>
          </a:p>
          <a:p>
            <a:r>
              <a:rPr lang="en-US" sz="2000" b="1" dirty="0"/>
              <a:t>I have chosen picture number 2.</a:t>
            </a:r>
            <a:endParaRPr lang="ru-RU" sz="2000" dirty="0"/>
          </a:p>
          <a:p>
            <a:r>
              <a:rPr lang="en-US" sz="2000" b="1" dirty="0"/>
              <a:t>Last autumn holidays were wonderful, I took a lot of photos and now I’d like to show you one of the photos. </a:t>
            </a:r>
            <a:r>
              <a:rPr lang="ru-RU" sz="2000" b="1" dirty="0" err="1"/>
              <a:t>It’s</a:t>
            </a:r>
            <a:r>
              <a:rPr lang="ru-RU" sz="2000" b="1" dirty="0"/>
              <a:t> </a:t>
            </a:r>
            <a:r>
              <a:rPr lang="ru-RU" sz="2000" b="1" dirty="0" err="1"/>
              <a:t>great</a:t>
            </a:r>
            <a:r>
              <a:rPr lang="ru-RU" sz="2000" b="1" dirty="0"/>
              <a:t>!</a:t>
            </a:r>
            <a:r>
              <a:rPr lang="ru-RU" sz="2000" dirty="0"/>
              <a:t> </a:t>
            </a:r>
          </a:p>
        </p:txBody>
      </p:sp>
      <p:sp>
        <p:nvSpPr>
          <p:cNvPr id="3" name="Прямоугольник 2"/>
          <p:cNvSpPr/>
          <p:nvPr/>
        </p:nvSpPr>
        <p:spPr>
          <a:xfrm>
            <a:off x="755576" y="3140968"/>
            <a:ext cx="6102424" cy="2031325"/>
          </a:xfrm>
          <a:prstGeom prst="rect">
            <a:avLst/>
          </a:prstGeom>
        </p:spPr>
        <p:txBody>
          <a:bodyPr wrap="square">
            <a:spAutoFit/>
          </a:bodyPr>
          <a:lstStyle/>
          <a:p>
            <a:r>
              <a:rPr lang="ru-RU" b="1" dirty="0" smtClean="0"/>
              <a:t>2. </a:t>
            </a:r>
            <a:r>
              <a:rPr lang="ru-RU" b="1" i="1" dirty="0" err="1" smtClean="0"/>
              <a:t>when</a:t>
            </a:r>
            <a:r>
              <a:rPr lang="ru-RU" b="1" i="1" dirty="0" smtClean="0"/>
              <a:t> </a:t>
            </a:r>
            <a:r>
              <a:rPr lang="ru-RU" b="1" i="1" dirty="0" err="1"/>
              <a:t>you</a:t>
            </a:r>
            <a:r>
              <a:rPr lang="ru-RU" b="1" i="1" dirty="0"/>
              <a:t> </a:t>
            </a:r>
            <a:r>
              <a:rPr lang="ru-RU" b="1" i="1" dirty="0" err="1"/>
              <a:t>took</a:t>
            </a:r>
            <a:r>
              <a:rPr lang="ru-RU" b="1" i="1" dirty="0"/>
              <a:t> </a:t>
            </a:r>
            <a:r>
              <a:rPr lang="ru-RU" b="1" i="1" dirty="0" err="1"/>
              <a:t>the</a:t>
            </a:r>
            <a:r>
              <a:rPr lang="ru-RU" b="1" i="1" dirty="0"/>
              <a:t> </a:t>
            </a:r>
            <a:r>
              <a:rPr lang="ru-RU" b="1" i="1" dirty="0" err="1"/>
              <a:t>photo</a:t>
            </a:r>
            <a:r>
              <a:rPr lang="ru-RU" b="1" i="1" dirty="0"/>
              <a:t> </a:t>
            </a:r>
            <a:endParaRPr lang="ru-RU" b="1" i="1" dirty="0" smtClean="0"/>
          </a:p>
          <a:p>
            <a:endParaRPr lang="ru-RU" b="1" dirty="0"/>
          </a:p>
          <a:p>
            <a:r>
              <a:rPr lang="ru-RU" dirty="0" smtClean="0"/>
              <a:t>(</a:t>
            </a:r>
            <a:r>
              <a:rPr lang="ru-RU" dirty="0"/>
              <a:t>Обратите внимание на правильность построения предложения в </a:t>
            </a:r>
            <a:r>
              <a:rPr lang="ru-RU" i="1" dirty="0" err="1"/>
              <a:t>past</a:t>
            </a:r>
            <a:r>
              <a:rPr lang="ru-RU" i="1" dirty="0"/>
              <a:t> </a:t>
            </a:r>
            <a:r>
              <a:rPr lang="ru-RU" i="1" dirty="0" err="1"/>
              <a:t>simple</a:t>
            </a:r>
            <a:r>
              <a:rPr lang="ru-RU" dirty="0"/>
              <a:t>.) </a:t>
            </a:r>
          </a:p>
          <a:p>
            <a:r>
              <a:rPr lang="en-US" b="1" dirty="0"/>
              <a:t>Well, I took this photo when I was on holiday in a nice Russian town not far from Moscow. My granny lives there, and I usually spend my autumn holidays there.</a:t>
            </a:r>
            <a:r>
              <a:rPr lang="en-US" dirty="0"/>
              <a:t> </a:t>
            </a:r>
            <a:endParaRPr lang="ru-RU" dirty="0"/>
          </a:p>
        </p:txBody>
      </p:sp>
    </p:spTree>
    <p:extLst>
      <p:ext uri="{BB962C8B-B14F-4D97-AF65-F5344CB8AC3E}">
        <p14:creationId xmlns:p14="http://schemas.microsoft.com/office/powerpoint/2010/main" val="1935888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208912" cy="4524315"/>
          </a:xfrm>
          <a:prstGeom prst="rect">
            <a:avLst/>
          </a:prstGeom>
        </p:spPr>
        <p:txBody>
          <a:bodyPr wrap="square">
            <a:spAutoFit/>
          </a:bodyPr>
          <a:lstStyle/>
          <a:p>
            <a:r>
              <a:rPr lang="ru-RU" b="1" dirty="0" smtClean="0"/>
              <a:t>3. </a:t>
            </a:r>
            <a:r>
              <a:rPr lang="ru-RU" b="1" i="1" dirty="0" err="1" smtClean="0"/>
              <a:t>what</a:t>
            </a:r>
            <a:r>
              <a:rPr lang="ru-RU" b="1" i="1" dirty="0" smtClean="0"/>
              <a:t>/</a:t>
            </a:r>
            <a:r>
              <a:rPr lang="ru-RU" b="1" i="1" dirty="0" err="1" smtClean="0"/>
              <a:t>who</a:t>
            </a:r>
            <a:r>
              <a:rPr lang="ru-RU" b="1" i="1" dirty="0" smtClean="0"/>
              <a:t> </a:t>
            </a:r>
            <a:r>
              <a:rPr lang="ru-RU" b="1" i="1" dirty="0" err="1"/>
              <a:t>is</a:t>
            </a:r>
            <a:r>
              <a:rPr lang="ru-RU" b="1" i="1" dirty="0"/>
              <a:t> </a:t>
            </a:r>
            <a:r>
              <a:rPr lang="ru-RU" b="1" i="1" dirty="0" err="1"/>
              <a:t>in</a:t>
            </a:r>
            <a:r>
              <a:rPr lang="ru-RU" b="1" i="1" dirty="0"/>
              <a:t> </a:t>
            </a:r>
            <a:r>
              <a:rPr lang="ru-RU" b="1" i="1" dirty="0" err="1"/>
              <a:t>the</a:t>
            </a:r>
            <a:r>
              <a:rPr lang="ru-RU" b="1" i="1" dirty="0"/>
              <a:t> </a:t>
            </a:r>
            <a:r>
              <a:rPr lang="ru-RU" b="1" i="1" dirty="0" err="1" smtClean="0"/>
              <a:t>photo</a:t>
            </a:r>
            <a:endParaRPr lang="ru-RU" b="1" i="1" dirty="0" smtClean="0"/>
          </a:p>
          <a:p>
            <a:endParaRPr lang="ru-RU" b="1" dirty="0"/>
          </a:p>
          <a:p>
            <a:r>
              <a:rPr lang="ru-RU" b="1" dirty="0" smtClean="0"/>
              <a:t> </a:t>
            </a:r>
            <a:r>
              <a:rPr lang="ru-RU" dirty="0"/>
              <a:t>(Обратите внимание, что в данном пункте важно назвать людей и/или предметы на выбранной фотографии. </a:t>
            </a:r>
            <a:endParaRPr lang="ru-RU" dirty="0" smtClean="0"/>
          </a:p>
          <a:p>
            <a:endParaRPr lang="ru-RU" dirty="0" smtClean="0"/>
          </a:p>
          <a:p>
            <a:r>
              <a:rPr lang="ru-RU" dirty="0" smtClean="0"/>
              <a:t>Вы </a:t>
            </a:r>
            <a:r>
              <a:rPr lang="ru-RU" dirty="0"/>
              <a:t>можете начать с: </a:t>
            </a:r>
            <a:r>
              <a:rPr lang="ru-RU" i="1" dirty="0"/>
              <a:t>I </a:t>
            </a:r>
            <a:r>
              <a:rPr lang="ru-RU" i="1" dirty="0" err="1"/>
              <a:t>can</a:t>
            </a:r>
            <a:r>
              <a:rPr lang="ru-RU" i="1" dirty="0"/>
              <a:t> </a:t>
            </a:r>
            <a:r>
              <a:rPr lang="ru-RU" i="1" dirty="0" err="1"/>
              <a:t>see</a:t>
            </a:r>
            <a:r>
              <a:rPr lang="ru-RU" i="1" dirty="0"/>
              <a:t>; …</a:t>
            </a:r>
            <a:r>
              <a:rPr lang="ru-RU" i="1" dirty="0" err="1"/>
              <a:t>There</a:t>
            </a:r>
            <a:r>
              <a:rPr lang="ru-RU" i="1" dirty="0"/>
              <a:t> </a:t>
            </a:r>
            <a:r>
              <a:rPr lang="ru-RU" i="1" dirty="0" err="1"/>
              <a:t>is</a:t>
            </a:r>
            <a:r>
              <a:rPr lang="ru-RU" i="1" dirty="0"/>
              <a:t>/</a:t>
            </a:r>
            <a:r>
              <a:rPr lang="ru-RU" i="1" dirty="0" err="1"/>
              <a:t>are</a:t>
            </a:r>
            <a:r>
              <a:rPr lang="ru-RU" i="1" dirty="0"/>
              <a:t> … </a:t>
            </a:r>
            <a:r>
              <a:rPr lang="ru-RU" dirty="0"/>
              <a:t>или попытаться придумать конкретную ситуацию из прошлого. </a:t>
            </a:r>
            <a:endParaRPr lang="ru-RU" dirty="0" smtClean="0"/>
          </a:p>
          <a:p>
            <a:endParaRPr lang="ru-RU" dirty="0" smtClean="0"/>
          </a:p>
          <a:p>
            <a:r>
              <a:rPr lang="ru-RU" dirty="0" smtClean="0"/>
              <a:t>Во </a:t>
            </a:r>
            <a:r>
              <a:rPr lang="ru-RU" dirty="0"/>
              <a:t>втором случае ваш рассказ может начинаться с описания погоды, вашего настроения и того, что вы неожиданно увидели и решили сфотографировать.) </a:t>
            </a:r>
            <a:endParaRPr lang="ru-RU" dirty="0" smtClean="0"/>
          </a:p>
          <a:p>
            <a:endParaRPr lang="ru-RU" dirty="0"/>
          </a:p>
          <a:p>
            <a:r>
              <a:rPr lang="en-US" b="1" dirty="0"/>
              <a:t>The weather was excellent that day, and I went for a walk. Suddenly I saw a group of children laughing, spreading their arms wide. Indeed, they were very happy on this beautiful autumn day.</a:t>
            </a:r>
            <a:r>
              <a:rPr lang="en-US" dirty="0"/>
              <a:t> </a:t>
            </a:r>
            <a:endParaRPr lang="ru-RU" dirty="0" smtClean="0"/>
          </a:p>
          <a:p>
            <a:endParaRPr lang="ru-RU" dirty="0"/>
          </a:p>
        </p:txBody>
      </p:sp>
    </p:spTree>
    <p:extLst>
      <p:ext uri="{BB962C8B-B14F-4D97-AF65-F5344CB8AC3E}">
        <p14:creationId xmlns:p14="http://schemas.microsoft.com/office/powerpoint/2010/main" val="519689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5597" y="289679"/>
            <a:ext cx="8280920" cy="2585323"/>
          </a:xfrm>
          <a:prstGeom prst="rect">
            <a:avLst/>
          </a:prstGeom>
        </p:spPr>
        <p:txBody>
          <a:bodyPr wrap="square">
            <a:spAutoFit/>
          </a:bodyPr>
          <a:lstStyle/>
          <a:p>
            <a:r>
              <a:rPr lang="ru-RU" b="1" dirty="0" smtClean="0"/>
              <a:t>4.  </a:t>
            </a:r>
            <a:r>
              <a:rPr lang="ru-RU" b="1" i="1" dirty="0" err="1" smtClean="0"/>
              <a:t>why</a:t>
            </a:r>
            <a:r>
              <a:rPr lang="ru-RU" b="1" i="1" dirty="0" smtClean="0"/>
              <a:t> </a:t>
            </a:r>
            <a:r>
              <a:rPr lang="ru-RU" b="1" i="1" dirty="0" err="1"/>
              <a:t>you</a:t>
            </a:r>
            <a:r>
              <a:rPr lang="ru-RU" b="1" i="1" dirty="0"/>
              <a:t> </a:t>
            </a:r>
            <a:r>
              <a:rPr lang="ru-RU" b="1" i="1" dirty="0" err="1"/>
              <a:t>took</a:t>
            </a:r>
            <a:r>
              <a:rPr lang="ru-RU" b="1" i="1" dirty="0"/>
              <a:t> </a:t>
            </a:r>
            <a:r>
              <a:rPr lang="ru-RU" b="1" i="1" dirty="0" err="1"/>
              <a:t>the</a:t>
            </a:r>
            <a:r>
              <a:rPr lang="ru-RU" b="1" i="1" dirty="0"/>
              <a:t> </a:t>
            </a:r>
            <a:r>
              <a:rPr lang="ru-RU" b="1" i="1" dirty="0" err="1"/>
              <a:t>photo</a:t>
            </a:r>
            <a:r>
              <a:rPr lang="ru-RU" b="1" i="1" dirty="0"/>
              <a:t> </a:t>
            </a:r>
            <a:endParaRPr lang="ru-RU" b="1" i="1" dirty="0" smtClean="0"/>
          </a:p>
          <a:p>
            <a:endParaRPr lang="ru-RU" b="1" dirty="0"/>
          </a:p>
          <a:p>
            <a:r>
              <a:rPr lang="ru-RU" dirty="0" smtClean="0"/>
              <a:t>(</a:t>
            </a:r>
            <a:r>
              <a:rPr lang="ru-RU" dirty="0"/>
              <a:t>В данном пункте важно чётко объяснить, почему вы решили снять именно эту фотографию. Вам понадобится привести 2–3 аргумента.) </a:t>
            </a:r>
          </a:p>
          <a:p>
            <a:endParaRPr lang="ru-RU" dirty="0"/>
          </a:p>
          <a:p>
            <a:r>
              <a:rPr lang="en-US" b="1" dirty="0"/>
              <a:t>So you see why I took this photo. Though the day wasn’t wonderful, it was cold but the children liked their game and didn’t notice anything or anybody. They were extremely happy, spread their arms wide and laughed. I also wanted to smile. Everything was getting even better.</a:t>
            </a:r>
            <a:r>
              <a:rPr lang="en-US" dirty="0"/>
              <a:t> </a:t>
            </a:r>
            <a:endParaRPr lang="ru-RU" dirty="0"/>
          </a:p>
        </p:txBody>
      </p:sp>
      <p:sp>
        <p:nvSpPr>
          <p:cNvPr id="3" name="Прямоугольник 2"/>
          <p:cNvSpPr/>
          <p:nvPr/>
        </p:nvSpPr>
        <p:spPr>
          <a:xfrm>
            <a:off x="450566" y="3212976"/>
            <a:ext cx="8390981" cy="2862322"/>
          </a:xfrm>
          <a:prstGeom prst="rect">
            <a:avLst/>
          </a:prstGeom>
        </p:spPr>
        <p:txBody>
          <a:bodyPr wrap="square">
            <a:spAutoFit/>
          </a:bodyPr>
          <a:lstStyle/>
          <a:p>
            <a:r>
              <a:rPr lang="ru-RU" b="1" dirty="0" smtClean="0"/>
              <a:t>5.  </a:t>
            </a:r>
            <a:r>
              <a:rPr lang="en-US" b="1" i="1" dirty="0" smtClean="0"/>
              <a:t>why </a:t>
            </a:r>
            <a:r>
              <a:rPr lang="en-US" b="1" i="1" dirty="0"/>
              <a:t>you decided to give the picture to your friend </a:t>
            </a:r>
            <a:endParaRPr lang="ru-RU" b="1" i="1" dirty="0" smtClean="0"/>
          </a:p>
          <a:p>
            <a:endParaRPr lang="ru-RU" b="1" dirty="0" smtClean="0"/>
          </a:p>
          <a:p>
            <a:r>
              <a:rPr lang="en-US" dirty="0" smtClean="0"/>
              <a:t>(</a:t>
            </a:r>
            <a:r>
              <a:rPr lang="ru-RU" dirty="0"/>
              <a:t>В данном пункте важно чётко объяснить</a:t>
            </a:r>
            <a:r>
              <a:rPr lang="en-US" dirty="0"/>
              <a:t>, </a:t>
            </a:r>
            <a:r>
              <a:rPr lang="ru-RU" dirty="0"/>
              <a:t>почему вы решили подарить именно эту фотографию вашему другу</a:t>
            </a:r>
            <a:r>
              <a:rPr lang="en-US" dirty="0"/>
              <a:t>. </a:t>
            </a:r>
            <a:r>
              <a:rPr lang="ru-RU" dirty="0"/>
              <a:t>Свяжите это с интересами друга, его настроением.) </a:t>
            </a:r>
            <a:endParaRPr lang="ru-RU" dirty="0" smtClean="0"/>
          </a:p>
          <a:p>
            <a:endParaRPr lang="ru-RU" dirty="0"/>
          </a:p>
          <a:p>
            <a:r>
              <a:rPr lang="en-US" b="1" dirty="0"/>
              <a:t>I decided to give this picture to you as I am sure you will share this positive moment with me. I know that you are having some problems now, so maybe this picture will improve your mood. Cheer up and enjoy your life, it’s wonderful.</a:t>
            </a:r>
            <a:r>
              <a:rPr lang="en-US" dirty="0"/>
              <a:t> </a:t>
            </a:r>
            <a:endParaRPr lang="ru-RU" dirty="0"/>
          </a:p>
        </p:txBody>
      </p:sp>
    </p:spTree>
    <p:extLst>
      <p:ext uri="{BB962C8B-B14F-4D97-AF65-F5344CB8AC3E}">
        <p14:creationId xmlns:p14="http://schemas.microsoft.com/office/powerpoint/2010/main" val="1267777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34</TotalTime>
  <Words>1155</Words>
  <Application>Microsoft Office PowerPoint</Application>
  <PresentationFormat>Экран (4:3)</PresentationFormat>
  <Paragraphs>130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Tatyana Povetkina</dc:creator>
  <cp:lastModifiedBy>Tatyanа</cp:lastModifiedBy>
  <cp:revision>6</cp:revision>
  <dcterms:created xsi:type="dcterms:W3CDTF">2015-03-24T16:57:23Z</dcterms:created>
  <dcterms:modified xsi:type="dcterms:W3CDTF">2015-03-25T02:26:50Z</dcterms:modified>
</cp:coreProperties>
</file>