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4A1E"/>
    <a:srgbClr val="57257D"/>
    <a:srgbClr val="86E8F2"/>
    <a:srgbClr val="AEF4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6E8F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44824"/>
            <a:ext cx="770485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rgbClr val="002060"/>
                </a:solidFill>
              </a:rPr>
              <a:t>«Системно-</a:t>
            </a:r>
            <a:r>
              <a:rPr lang="ru-RU" sz="3500" b="1" dirty="0" err="1">
                <a:solidFill>
                  <a:srgbClr val="002060"/>
                </a:solidFill>
              </a:rPr>
              <a:t>деятельностный</a:t>
            </a:r>
            <a:r>
              <a:rPr lang="ru-RU" sz="3500" b="1" dirty="0">
                <a:solidFill>
                  <a:srgbClr val="002060"/>
                </a:solidFill>
              </a:rPr>
              <a:t> подход </a:t>
            </a:r>
            <a:endParaRPr lang="ru-RU" sz="35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500" b="1" dirty="0" smtClean="0">
                <a:solidFill>
                  <a:srgbClr val="002060"/>
                </a:solidFill>
              </a:rPr>
              <a:t>на уроках английского языка  </a:t>
            </a:r>
            <a:endParaRPr lang="ru-RU" sz="3500" b="1" dirty="0">
              <a:solidFill>
                <a:srgbClr val="002060"/>
              </a:solidFill>
            </a:endParaRPr>
          </a:p>
          <a:p>
            <a:pPr algn="ctr"/>
            <a:r>
              <a:rPr lang="ru-RU" sz="3500" b="1" dirty="0">
                <a:solidFill>
                  <a:srgbClr val="002060"/>
                </a:solidFill>
              </a:rPr>
              <a:t>в условиях реализации ФГОС»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0" y="4005064"/>
            <a:ext cx="4195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err="1" smtClean="0"/>
              <a:t>Шамбалова</a:t>
            </a:r>
            <a:r>
              <a:rPr lang="ru-RU" b="1" i="1" dirty="0" smtClean="0"/>
              <a:t> Ю.О., </a:t>
            </a:r>
          </a:p>
          <a:p>
            <a:r>
              <a:rPr lang="ru-RU" b="1" i="1" dirty="0" smtClean="0"/>
              <a:t>учитель английского языка</a:t>
            </a:r>
          </a:p>
          <a:p>
            <a:r>
              <a:rPr lang="ru-RU" b="1" i="1" dirty="0"/>
              <a:t>в</a:t>
            </a:r>
            <a:r>
              <a:rPr lang="ru-RU" b="1" i="1" dirty="0" smtClean="0"/>
              <a:t>ысшей квалификационной категории</a:t>
            </a:r>
          </a:p>
          <a:p>
            <a:r>
              <a:rPr lang="ru-RU" b="1" i="1" dirty="0" smtClean="0"/>
              <a:t>МБОУ «Гимназия №8»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88640"/>
            <a:ext cx="63367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/>
              <a:t>Творческий отчет </a:t>
            </a:r>
          </a:p>
          <a:p>
            <a:pPr algn="ctr"/>
            <a:r>
              <a:rPr lang="ru-RU" sz="2200" b="1" i="1" dirty="0" smtClean="0"/>
              <a:t>городского методического объединения </a:t>
            </a:r>
          </a:p>
          <a:p>
            <a:pPr algn="ctr"/>
            <a:r>
              <a:rPr lang="ru-RU" sz="2200" b="1" i="1" dirty="0" smtClean="0"/>
              <a:t>учителей английского языка</a:t>
            </a:r>
            <a:endParaRPr lang="ru-RU" sz="22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6109065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/>
              <a:t>25 марта 2015 </a:t>
            </a:r>
            <a:endParaRPr lang="ru-RU" sz="2200" b="1" i="1" dirty="0"/>
          </a:p>
        </p:txBody>
      </p:sp>
    </p:spTree>
    <p:extLst>
      <p:ext uri="{BB962C8B-B14F-4D97-AF65-F5344CB8AC3E}">
        <p14:creationId xmlns:p14="http://schemas.microsoft.com/office/powerpoint/2010/main" val="2952023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332656"/>
            <a:ext cx="7948586" cy="3935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400" b="1" i="1" dirty="0" smtClean="0">
                <a:solidFill>
                  <a:srgbClr val="002060"/>
                </a:solidFill>
              </a:rPr>
              <a:t>«Напичканный знаниями, </a:t>
            </a:r>
          </a:p>
          <a:p>
            <a:pPr>
              <a:lnSpc>
                <a:spcPct val="150000"/>
              </a:lnSpc>
            </a:pPr>
            <a:r>
              <a:rPr lang="ru-RU" sz="3400" b="1" i="1" dirty="0" smtClean="0">
                <a:solidFill>
                  <a:srgbClr val="002060"/>
                </a:solidFill>
              </a:rPr>
              <a:t>но не умеющий их использовать ученик</a:t>
            </a:r>
          </a:p>
          <a:p>
            <a:pPr>
              <a:lnSpc>
                <a:spcPct val="150000"/>
              </a:lnSpc>
            </a:pPr>
            <a:r>
              <a:rPr lang="ru-RU" sz="3400" b="1" i="1" dirty="0" smtClean="0">
                <a:solidFill>
                  <a:srgbClr val="002060"/>
                </a:solidFill>
              </a:rPr>
              <a:t>напоминает фаршированную рыбу, </a:t>
            </a:r>
          </a:p>
          <a:p>
            <a:pPr>
              <a:lnSpc>
                <a:spcPct val="150000"/>
              </a:lnSpc>
            </a:pPr>
            <a:r>
              <a:rPr lang="ru-RU" sz="3400" b="1" i="1" dirty="0" smtClean="0">
                <a:solidFill>
                  <a:srgbClr val="002060"/>
                </a:solidFill>
              </a:rPr>
              <a:t>которая не может плавать…»</a:t>
            </a:r>
          </a:p>
          <a:p>
            <a:pPr>
              <a:lnSpc>
                <a:spcPct val="150000"/>
              </a:lnSpc>
            </a:pPr>
            <a:r>
              <a:rPr lang="ru-RU" sz="3400" b="1" i="1" dirty="0" smtClean="0">
                <a:solidFill>
                  <a:srgbClr val="002060"/>
                </a:solidFill>
              </a:rPr>
              <a:t>						</a:t>
            </a:r>
            <a:r>
              <a:rPr lang="ru-RU" sz="3400" b="1" i="1" dirty="0" err="1" smtClean="0">
                <a:solidFill>
                  <a:srgbClr val="002060"/>
                </a:solidFill>
              </a:rPr>
              <a:t>А.Л.Минц</a:t>
            </a:r>
            <a:endParaRPr lang="ru-RU" sz="3400" b="1" i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3016"/>
            <a:ext cx="4104456" cy="307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1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8640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</a:rPr>
              <a:t>Коммуникативный системно-</a:t>
            </a:r>
            <a:r>
              <a:rPr lang="ru-RU" sz="2800" b="1" i="1" dirty="0" err="1">
                <a:solidFill>
                  <a:srgbClr val="7030A0"/>
                </a:solidFill>
              </a:rPr>
              <a:t>деятельностный</a:t>
            </a:r>
            <a:r>
              <a:rPr lang="ru-RU" sz="2800" b="1" i="1" dirty="0">
                <a:solidFill>
                  <a:srgbClr val="7030A0"/>
                </a:solidFill>
              </a:rPr>
              <a:t> подход к обучению английскому языку </a:t>
            </a:r>
            <a:r>
              <a:rPr lang="ru-RU" sz="2800" b="1" i="1" dirty="0" smtClean="0">
                <a:solidFill>
                  <a:srgbClr val="7030A0"/>
                </a:solidFill>
              </a:rPr>
              <a:t> - реализация </a:t>
            </a:r>
            <a:r>
              <a:rPr lang="ru-RU" sz="2800" b="1" i="1" dirty="0">
                <a:solidFill>
                  <a:srgbClr val="7030A0"/>
                </a:solidFill>
              </a:rPr>
              <a:t>такого способа обучения, при котором осуществляется </a:t>
            </a:r>
            <a:r>
              <a:rPr lang="ru-RU" sz="2800" b="1" i="1" dirty="0" smtClean="0">
                <a:solidFill>
                  <a:srgbClr val="7030A0"/>
                </a:solidFill>
              </a:rPr>
              <a:t>упорядоченное и </a:t>
            </a:r>
            <a:r>
              <a:rPr lang="ru-RU" sz="2800" b="1" i="1" dirty="0">
                <a:solidFill>
                  <a:srgbClr val="7030A0"/>
                </a:solidFill>
              </a:rPr>
              <a:t>систематизированное </a:t>
            </a:r>
            <a:r>
              <a:rPr lang="ru-RU" sz="2800" b="1" i="1" dirty="0" smtClean="0">
                <a:solidFill>
                  <a:srgbClr val="7030A0"/>
                </a:solidFill>
              </a:rPr>
              <a:t>обучение </a:t>
            </a:r>
            <a:r>
              <a:rPr lang="ru-RU" sz="2800" b="1" i="1" dirty="0">
                <a:solidFill>
                  <a:srgbClr val="7030A0"/>
                </a:solidFill>
              </a:rPr>
              <a:t>английскому языку как средству </a:t>
            </a:r>
            <a:r>
              <a:rPr lang="ru-RU" sz="2800" b="1" i="1" dirty="0" smtClean="0">
                <a:solidFill>
                  <a:srgbClr val="7030A0"/>
                </a:solidFill>
              </a:rPr>
              <a:t>общения. 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2866296"/>
            <a:ext cx="5040560" cy="378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88258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i="1" dirty="0" smtClean="0"/>
              <a:t>• </a:t>
            </a:r>
            <a:r>
              <a:rPr lang="ru-RU" sz="2400" b="1" i="1" dirty="0"/>
              <a:t>наличие у детей познавательного мотива (желания узнать, открыть, научиться) и конкретной учебной цели (понимания того, что именно нужно выяснить, освоить); </a:t>
            </a:r>
          </a:p>
          <a:p>
            <a:pPr>
              <a:spcAft>
                <a:spcPts val="1200"/>
              </a:spcAft>
            </a:pPr>
            <a:r>
              <a:rPr lang="ru-RU" sz="2400" b="1" i="1" dirty="0"/>
              <a:t>• выполнение учениками определённых действий для приобретения недостающих знаний;</a:t>
            </a:r>
          </a:p>
          <a:p>
            <a:pPr>
              <a:spcAft>
                <a:spcPts val="1200"/>
              </a:spcAft>
            </a:pPr>
            <a:r>
              <a:rPr lang="ru-RU" sz="2400" b="1" i="1" dirty="0"/>
              <a:t>• выявление и освоение учащимися способа действия, позволяющего осознанно применять приобретённые знания;</a:t>
            </a:r>
          </a:p>
          <a:p>
            <a:pPr>
              <a:spcAft>
                <a:spcPts val="1200"/>
              </a:spcAft>
            </a:pPr>
            <a:r>
              <a:rPr lang="ru-RU" sz="2400" b="1" i="1" dirty="0"/>
              <a:t>• формирование у школьников умения контролировать свои действия – как после их завершения, так и по ходу;</a:t>
            </a:r>
          </a:p>
          <a:p>
            <a:pPr>
              <a:spcAft>
                <a:spcPts val="1200"/>
              </a:spcAft>
            </a:pPr>
            <a:r>
              <a:rPr lang="ru-RU" sz="2400" b="1" i="1" dirty="0"/>
              <a:t>• включение содержания обучения в контекст решения значимых жизненных задач.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0545" y="260648"/>
            <a:ext cx="583264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err="1">
                <a:solidFill>
                  <a:srgbClr val="002060"/>
                </a:solidFill>
              </a:rPr>
              <a:t>Деятельностный</a:t>
            </a:r>
            <a:r>
              <a:rPr lang="ru-RU" sz="2600" b="1" dirty="0">
                <a:solidFill>
                  <a:srgbClr val="002060"/>
                </a:solidFill>
              </a:rPr>
              <a:t> подход к </a:t>
            </a:r>
            <a:r>
              <a:rPr lang="ru-RU" sz="2600" b="1" dirty="0" smtClean="0">
                <a:solidFill>
                  <a:srgbClr val="002060"/>
                </a:solidFill>
              </a:rPr>
              <a:t>обучению: </a:t>
            </a:r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95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Структура урока «открытия» нового знания: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3021" y="2204864"/>
            <a:ext cx="2612923" cy="20005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</a:rPr>
              <a:t>I. 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b="1" i="1" dirty="0" smtClean="0"/>
              <a:t>Мотивирование </a:t>
            </a:r>
          </a:p>
          <a:p>
            <a:pPr algn="ctr"/>
            <a:r>
              <a:rPr lang="ru-RU" sz="2400" b="1" i="1" dirty="0" smtClean="0"/>
              <a:t>к </a:t>
            </a:r>
            <a:r>
              <a:rPr lang="ru-RU" sz="2400" b="1" i="1" dirty="0"/>
              <a:t>учебной </a:t>
            </a:r>
            <a:endParaRPr lang="ru-RU" sz="2400" b="1" i="1" dirty="0" smtClean="0"/>
          </a:p>
          <a:p>
            <a:pPr algn="ctr"/>
            <a:r>
              <a:rPr lang="ru-RU" sz="2400" b="1" i="1" dirty="0" smtClean="0"/>
              <a:t>деятельности </a:t>
            </a:r>
          </a:p>
          <a:p>
            <a:pPr algn="ctr"/>
            <a:r>
              <a:rPr lang="ru-RU" sz="2400" b="1" i="1" dirty="0" smtClean="0"/>
              <a:t>и </a:t>
            </a:r>
            <a:r>
              <a:rPr lang="ru-RU" sz="2400" b="1" i="1" dirty="0"/>
              <a:t>целеполагание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566059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493" y="188640"/>
            <a:ext cx="78644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1493" y="764704"/>
            <a:ext cx="2394484" cy="16312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</a:rPr>
              <a:t>II. 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b="1" i="1" dirty="0"/>
              <a:t>Реализация построенного проекта</a:t>
            </a:r>
            <a:endParaRPr lang="ru-RU" sz="2400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994772"/>
            <a:ext cx="4572000" cy="35702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i="1" dirty="0">
                <a:solidFill>
                  <a:srgbClr val="57257D"/>
                </a:solidFill>
              </a:rPr>
              <a:t>Формы </a:t>
            </a:r>
            <a:r>
              <a:rPr lang="ru-RU" sz="2400" b="1" i="1" dirty="0" smtClean="0">
                <a:solidFill>
                  <a:srgbClr val="57257D"/>
                </a:solidFill>
              </a:rPr>
              <a:t>работы</a:t>
            </a:r>
            <a:r>
              <a:rPr lang="en-US" sz="2400" b="1" i="1" dirty="0" smtClean="0">
                <a:solidFill>
                  <a:srgbClr val="57257D"/>
                </a:solidFill>
              </a:rPr>
              <a:t> </a:t>
            </a:r>
            <a:r>
              <a:rPr lang="ru-RU" sz="2400" b="1" i="1" dirty="0" smtClean="0">
                <a:solidFill>
                  <a:srgbClr val="57257D"/>
                </a:solidFill>
              </a:rPr>
              <a:t>на данном этапе урока: </a:t>
            </a:r>
          </a:p>
          <a:p>
            <a:pPr>
              <a:spcAft>
                <a:spcPts val="600"/>
              </a:spcAft>
            </a:pPr>
            <a:r>
              <a:rPr lang="ru-RU" sz="2400" b="1" i="1" dirty="0"/>
              <a:t> </a:t>
            </a:r>
            <a:r>
              <a:rPr lang="ru-RU" sz="2400" b="1" i="1" dirty="0" smtClean="0"/>
              <a:t>- индивидуальная </a:t>
            </a:r>
            <a:r>
              <a:rPr lang="ru-RU" sz="2400" b="1" i="1" dirty="0"/>
              <a:t>работа (в ходе прослушивания), </a:t>
            </a:r>
            <a:endParaRPr lang="ru-RU" sz="2400" b="1" i="1" dirty="0" smtClean="0"/>
          </a:p>
          <a:p>
            <a:pPr>
              <a:spcAft>
                <a:spcPts val="600"/>
              </a:spcAft>
            </a:pPr>
            <a:r>
              <a:rPr lang="ru-RU" sz="2400" b="1" i="1" dirty="0"/>
              <a:t>  </a:t>
            </a:r>
            <a:r>
              <a:rPr lang="ru-RU" sz="2400" b="1" i="1" dirty="0" smtClean="0"/>
              <a:t>- работа </a:t>
            </a:r>
            <a:r>
              <a:rPr lang="ru-RU" sz="2400" b="1" i="1" dirty="0"/>
              <a:t>в парах (после прослушивания текста) для выяснения информации, недостающей в прослушанных текстах. </a:t>
            </a:r>
            <a:r>
              <a:rPr lang="ru-RU" sz="2400" b="1" i="1" dirty="0" smtClean="0"/>
              <a:t>(урок в 5-м классе)</a:t>
            </a:r>
            <a:endParaRPr lang="ru-RU" sz="2400" b="1" i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6" r="5096"/>
          <a:stretch/>
        </p:blipFill>
        <p:spPr bwMode="auto">
          <a:xfrm>
            <a:off x="466191" y="2535916"/>
            <a:ext cx="3445087" cy="394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181"/>
            <a:ext cx="78644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3" y="2359255"/>
            <a:ext cx="2304256" cy="16312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</a:rPr>
              <a:t>III. 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b="1" dirty="0"/>
              <a:t>Включение 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в </a:t>
            </a:r>
            <a:r>
              <a:rPr lang="ru-RU" sz="2400" b="1" dirty="0"/>
              <a:t>систему 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знаний</a:t>
            </a:r>
            <a:endParaRPr lang="ru-RU" sz="2400" dirty="0"/>
          </a:p>
        </p:txBody>
      </p:sp>
      <p:pic>
        <p:nvPicPr>
          <p:cNvPr id="5122" name="Picture 2" descr="D:\!system\user\Desktop\Творч отчет 2015\25.03.2015 тво отчет ФГОС урок\Снимок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0"/>
          <a:stretch/>
        </p:blipFill>
        <p:spPr bwMode="auto">
          <a:xfrm>
            <a:off x="2592365" y="1412776"/>
            <a:ext cx="6374854" cy="467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85888" y="26177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49300" algn="l"/>
                <a:tab pos="2108200" algn="l"/>
                <a:tab pos="2324100" algn="l"/>
                <a:tab pos="3352800" algn="l"/>
                <a:tab pos="4267200" algn="l"/>
                <a:tab pos="5003800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490000"/>
              </p:ext>
            </p:extLst>
          </p:nvPr>
        </p:nvGraphicFramePr>
        <p:xfrm>
          <a:off x="859590" y="836712"/>
          <a:ext cx="7272808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2064568"/>
                <a:gridCol w="2160240"/>
              </a:tblGrid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chemeClr val="bg1"/>
                          </a:solidFill>
                        </a:rPr>
                        <a:t>ACTIVITY</a:t>
                      </a:r>
                      <a:endParaRPr lang="ru-RU" sz="2400" b="1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chemeClr val="bg1"/>
                          </a:solidFill>
                        </a:rPr>
                        <a:t>CORRECTNESS</a:t>
                      </a:r>
                      <a:endParaRPr lang="ru-RU" sz="2400" b="1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chemeClr val="bg1"/>
                          </a:solidFill>
                        </a:rPr>
                        <a:t>COOPERATION</a:t>
                      </a:r>
                      <a:endParaRPr lang="ru-RU" sz="2400" b="1" i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Excellent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worked actively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was sure of my</a:t>
                      </a:r>
                      <a:r>
                        <a:rPr lang="en-US" sz="2400" baseline="0" dirty="0" smtClean="0"/>
                        <a:t> answers. They were correct and interesting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helped my classmates and they helped me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57257D"/>
                          </a:solidFill>
                        </a:rPr>
                        <a:t>Good</a:t>
                      </a:r>
                      <a:endParaRPr lang="ru-RU" sz="2400" b="1" dirty="0">
                        <a:solidFill>
                          <a:srgbClr val="57257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worked actively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made 3-4 mistakes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I helped my classmates and they helped me</a:t>
                      </a:r>
                      <a:endParaRPr lang="ru-RU" sz="2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3B4A1E"/>
                          </a:solidFill>
                        </a:rPr>
                        <a:t>Not very</a:t>
                      </a:r>
                    </a:p>
                    <a:p>
                      <a:r>
                        <a:rPr lang="en-US" sz="2400" b="1" dirty="0" smtClean="0">
                          <a:solidFill>
                            <a:srgbClr val="3B4A1E"/>
                          </a:solidFill>
                        </a:rPr>
                        <a:t>good</a:t>
                      </a:r>
                      <a:endParaRPr lang="ru-RU" sz="2400" b="1" dirty="0">
                        <a:solidFill>
                          <a:srgbClr val="3B4A1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worked in the lesson </a:t>
                      </a:r>
                    </a:p>
                    <a:p>
                      <a:r>
                        <a:rPr lang="en-US" sz="2400" dirty="0" smtClean="0"/>
                        <a:t>but</a:t>
                      </a:r>
                      <a:r>
                        <a:rPr lang="en-US" sz="2400" baseline="0" dirty="0" smtClean="0"/>
                        <a:t> was</a:t>
                      </a:r>
                      <a:r>
                        <a:rPr lang="en-US" sz="2400" dirty="0" smtClean="0"/>
                        <a:t> not very actively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 wasn’t sure of my answers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My classmates helped me. They corrected my mistakes.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899592" y="188640"/>
            <a:ext cx="7488832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</a:rPr>
              <a:t>IV. </a:t>
            </a:r>
            <a:r>
              <a:rPr lang="ru-RU" sz="2400" b="1" dirty="0" smtClean="0"/>
              <a:t>Рефлексия </a:t>
            </a:r>
            <a:r>
              <a:rPr lang="ru-RU" sz="2400" b="1" dirty="0"/>
              <a:t>учебной деятельности на уроке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94773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8064896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i="1" dirty="0" smtClean="0"/>
              <a:t></a:t>
            </a:r>
            <a:r>
              <a:rPr lang="ru-RU" sz="2400" b="1" i="1" dirty="0"/>
              <a:t>	</a:t>
            </a:r>
            <a:r>
              <a:rPr lang="ru-RU" sz="2400" b="1" i="1" dirty="0" smtClean="0"/>
              <a:t>более </a:t>
            </a:r>
            <a:r>
              <a:rPr lang="ru-RU" sz="2400" b="1" i="1" dirty="0"/>
              <a:t>гибкое и прочное усвоение знаний учащимися, возможность их самостоятельного движения в изучаемой области;</a:t>
            </a:r>
          </a:p>
          <a:p>
            <a:pPr>
              <a:spcAft>
                <a:spcPts val="600"/>
              </a:spcAft>
            </a:pPr>
            <a:r>
              <a:rPr lang="ru-RU" sz="2400" b="1" i="1" dirty="0"/>
              <a:t>	возможность дифференцированного обучения с сохранением единой структуры теоретических знаний;</a:t>
            </a:r>
          </a:p>
          <a:p>
            <a:pPr>
              <a:spcAft>
                <a:spcPts val="600"/>
              </a:spcAft>
            </a:pPr>
            <a:r>
              <a:rPr lang="ru-RU" sz="2400" b="1" i="1" dirty="0"/>
              <a:t>	существенное повышение мотивации и интереса к учению у обучаемых;</a:t>
            </a:r>
          </a:p>
          <a:p>
            <a:pPr>
              <a:spcAft>
                <a:spcPts val="600"/>
              </a:spcAft>
            </a:pPr>
            <a:r>
              <a:rPr lang="ru-RU" sz="2400" b="1" i="1" dirty="0"/>
              <a:t>	обеспечение условий для общекультурного и личностного развития на основе формирования УУД, обеспечивающих не только успешное усвоение знаний, умений и навыков, но и формирование картины мира и компетентностей в любой предметной области познания.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89637"/>
            <a:ext cx="79928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i="1" dirty="0" smtClean="0">
                <a:solidFill>
                  <a:srgbClr val="C00000"/>
                </a:solidFill>
              </a:rPr>
              <a:t>Результаты системно </a:t>
            </a:r>
            <a:r>
              <a:rPr lang="ru-RU" sz="2600" b="1" i="1" dirty="0">
                <a:solidFill>
                  <a:srgbClr val="C00000"/>
                </a:solidFill>
              </a:rPr>
              <a:t>– </a:t>
            </a:r>
            <a:r>
              <a:rPr lang="ru-RU" sz="2600" b="1" i="1" dirty="0" err="1">
                <a:solidFill>
                  <a:srgbClr val="C00000"/>
                </a:solidFill>
              </a:rPr>
              <a:t>деятельностного</a:t>
            </a:r>
            <a:r>
              <a:rPr lang="ru-RU" sz="2600" b="1" i="1" dirty="0">
                <a:solidFill>
                  <a:srgbClr val="C00000"/>
                </a:solidFill>
              </a:rPr>
              <a:t> </a:t>
            </a:r>
            <a:r>
              <a:rPr lang="ru-RU" sz="2600" b="1" i="1" dirty="0" smtClean="0">
                <a:solidFill>
                  <a:srgbClr val="C00000"/>
                </a:solidFill>
              </a:rPr>
              <a:t>подхода:</a:t>
            </a:r>
            <a:endParaRPr lang="ru-RU" sz="2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220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325</Words>
  <Application>Microsoft Office PowerPoint</Application>
  <PresentationFormat>Экран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2015-03-24T02:27:18Z</dcterms:created>
  <dcterms:modified xsi:type="dcterms:W3CDTF">2015-03-24T17:00:02Z</dcterms:modified>
</cp:coreProperties>
</file>