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3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3" r:id="rId10"/>
    <p:sldId id="262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344" y="-9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441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924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106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043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684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7489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5030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95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856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66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0351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4417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9247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1060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0436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684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7489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50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9587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8565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660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03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526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D2B74-D8FD-4834-B92C-5278B689E3A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2FCBA-100C-42B3-B147-F867EB31B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526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732" y="836712"/>
            <a:ext cx="82809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Государственная итоговая аттестация 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по 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АНГЛИЙСКОМУ ЯЗЫКУ 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в форме основного государственного экзамена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(ОГЭ)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11960" y="5085184"/>
            <a:ext cx="44047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Составитель: </a:t>
            </a:r>
          </a:p>
          <a:p>
            <a:r>
              <a:rPr lang="ru-RU" dirty="0" smtClean="0"/>
              <a:t>Широкова Светлана Владимировна, </a:t>
            </a:r>
          </a:p>
          <a:p>
            <a:r>
              <a:rPr lang="ru-RU" dirty="0" smtClean="0"/>
              <a:t>МБОУ «Гимназия №3»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436375" y="6361856"/>
            <a:ext cx="28408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(По материалам ФИПИ)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4202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5199" y="979468"/>
            <a:ext cx="9144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«Говорение. Диалогическая речь»</a:t>
            </a:r>
          </a:p>
          <a:p>
            <a:pPr algn="ctr"/>
            <a:endParaRPr lang="ru-RU" b="1" dirty="0" smtClean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Действия учащегося: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Продемонстрировать умения запрашивать и предоставлять информацию.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Выражать и аргументировать своё мнение.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Соглашаться / не соглашаться на предложение партнёра.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Вести диалог (начинать, поддерживать, адекватно реагировать на реплики собеседника, заканчивать).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Использовать языковой материал, соответствующий коммуникативной задаче.</a:t>
            </a:r>
          </a:p>
          <a:p>
            <a:endParaRPr lang="ru-RU" sz="2400" b="1" dirty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Максимум 9 баллов.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66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84784"/>
            <a:ext cx="914400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Оценивание </a:t>
            </a:r>
          </a:p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устных ответов экзаменуемых </a:t>
            </a:r>
          </a:p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проводится в соответствии с разработанными </a:t>
            </a:r>
          </a:p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критериями оценивания.</a:t>
            </a:r>
          </a:p>
          <a:p>
            <a:pPr algn="ctr"/>
            <a:endParaRPr lang="ru-RU" sz="2800" b="1" dirty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Максимальное количество баллов </a:t>
            </a:r>
          </a:p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за выполнение заданий устной части:</a:t>
            </a:r>
          </a:p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15 баллов.</a:t>
            </a:r>
          </a:p>
          <a:p>
            <a:endParaRPr lang="ru-RU" sz="2800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8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772816"/>
            <a:ext cx="828092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ОГЭ </a:t>
            </a:r>
          </a:p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это форма государственной итоговой аттестации по образовательным программам основного общего образования. </a:t>
            </a:r>
          </a:p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При проведении ОГЭ используются контрольные измерительные материалы стандартизированной формы.</a:t>
            </a:r>
          </a:p>
        </p:txBody>
      </p:sp>
    </p:spTree>
    <p:extLst>
      <p:ext uri="{BB962C8B-B14F-4D97-AF65-F5344CB8AC3E}">
        <p14:creationId xmlns:p14="http://schemas.microsoft.com/office/powerpoint/2010/main" val="6614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269" y="1988840"/>
            <a:ext cx="85689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Демонстрационные варианты </a:t>
            </a:r>
            <a:endParaRPr lang="en-US" sz="2800" b="1" dirty="0" smtClean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контрольных измерительных материалов </a:t>
            </a:r>
            <a:endParaRPr lang="en-US" sz="2800" b="1" dirty="0" smtClean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для проведения в 2015 году </a:t>
            </a:r>
            <a:endParaRPr lang="en-US" sz="2800" b="1" dirty="0" smtClean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основного государственного экзамена  </a:t>
            </a:r>
            <a:endParaRPr lang="en-US" sz="2800" b="1" dirty="0" smtClean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размещены на сайте </a:t>
            </a:r>
            <a:endParaRPr lang="en-US" sz="2800" b="1" dirty="0" smtClean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r>
              <a:rPr lang="en-US" sz="2800" b="1" dirty="0" smtClean="0">
                <a:latin typeface="Georgia" pitchFamily="18" charset="0"/>
                <a:hlinkClick r:id="rId2"/>
              </a:rPr>
              <a:t>www.fipi.ru</a:t>
            </a:r>
            <a:endParaRPr lang="ru-RU" sz="28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92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6" t="8824" r="5078" b="4606"/>
          <a:stretch/>
        </p:blipFill>
        <p:spPr>
          <a:xfrm>
            <a:off x="3677" y="0"/>
            <a:ext cx="9144000" cy="6858000"/>
          </a:xfrm>
          <a:prstGeom prst="rect">
            <a:avLst/>
          </a:prstGeom>
          <a:ln w="38100" cap="sq">
            <a:solidFill>
              <a:schemeClr val="accent5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6807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668643"/>
            <a:ext cx="88569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Устная часть </a:t>
            </a:r>
          </a:p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состоит из </a:t>
            </a:r>
            <a:r>
              <a:rPr lang="ru-RU" sz="2800" b="1" i="1" u="sng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двух заданий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по говорению:</a:t>
            </a:r>
          </a:p>
          <a:p>
            <a:pPr algn="ctr"/>
            <a:endParaRPr lang="ru-RU" sz="2800" b="1" dirty="0" smtClean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т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ематическое монологическое высказывание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к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омбинированный диалог</a:t>
            </a:r>
          </a:p>
          <a:p>
            <a:endParaRPr lang="ru-RU" sz="2800" b="1" dirty="0" smtClean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Время устного ответа – 6 минут </a:t>
            </a:r>
          </a:p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на одного учащегося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52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1967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458692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Тематическое </a:t>
            </a:r>
          </a:p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монологическое высказывание</a:t>
            </a:r>
          </a:p>
          <a:p>
            <a:pPr algn="ctr"/>
            <a:endParaRPr lang="ru-RU" sz="2800" b="1" dirty="0" smtClean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Задание нацелено на проверку  умения строить логичное монологическое высказывание 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на заданную тему с опорой на план, 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представленный в виде косвенных вопросов.</a:t>
            </a:r>
          </a:p>
          <a:p>
            <a:endParaRPr lang="ru-RU" sz="2400" b="1" dirty="0" smtClean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Длительность  монологического высказывания:  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1,5– 2 минуты.</a:t>
            </a:r>
          </a:p>
          <a:p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48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916832"/>
            <a:ext cx="882047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Комбинированный диалог</a:t>
            </a:r>
          </a:p>
          <a:p>
            <a:endParaRPr lang="ru-RU" sz="2800" b="1" dirty="0" smtClean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Задание проверяет умение вести комбинированный диалог в предлагаемой 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условно-реальной ситуации общения.</a:t>
            </a:r>
          </a:p>
          <a:p>
            <a:pPr algn="ctr"/>
            <a:endParaRPr lang="ru-RU" sz="2400" b="1" dirty="0" smtClean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Диалог ведётся в течение 2-3 минут. 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08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30" t="11424" r="6088" b="31288"/>
          <a:stretch/>
        </p:blipFill>
        <p:spPr>
          <a:xfrm>
            <a:off x="1187624" y="0"/>
            <a:ext cx="6624736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9205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7" y="1533465"/>
            <a:ext cx="9144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«Говорение. Монологическая речь»</a:t>
            </a:r>
            <a:endParaRPr lang="en-US" sz="2800" b="1" dirty="0" smtClean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Действия учащегося:</a:t>
            </a:r>
            <a:endParaRPr lang="en-US" sz="2400" b="1" dirty="0" smtClean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endParaRPr lang="ru-RU" sz="2400" b="1" dirty="0" smtClean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Высказывает своё мнение по поводу предложенной темы, раскрыв три вопроса, указанные в его карточке.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(Student Card)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ru-RU" sz="2400" b="1" dirty="0" smtClean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Затем отвечает на два дополнительных вопроса экзаменатора-собеседника в рамках той же темы.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(Interlocutor Card)</a:t>
            </a:r>
            <a:endParaRPr lang="ru-RU" sz="2400" b="1" dirty="0" smtClean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ru-RU" sz="2400" b="1" dirty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Максимум 6 баллов</a:t>
            </a:r>
          </a:p>
          <a:p>
            <a:pPr algn="just"/>
            <a:endParaRPr lang="ru-RU" sz="2400" b="1" dirty="0" smtClean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endParaRPr lang="ru-RU" b="1" dirty="0" smtClean="0">
              <a:latin typeface="Georgia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62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283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Волна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user</cp:lastModifiedBy>
  <cp:revision>15</cp:revision>
  <dcterms:created xsi:type="dcterms:W3CDTF">2015-03-22T14:04:09Z</dcterms:created>
  <dcterms:modified xsi:type="dcterms:W3CDTF">2015-03-29T09:10:00Z</dcterms:modified>
</cp:coreProperties>
</file>