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2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3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793704"/>
          </a:xfrm>
        </p:spPr>
        <p:txBody>
          <a:bodyPr>
            <a:norm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/>
                <a:ea typeface="Times New Roman"/>
                <a:cs typeface="Times New Roman"/>
              </a:rPr>
              <a:t>Творческий отчет городского методического объединения учителей английского языка</a:t>
            </a:r>
            <a:r>
              <a:rPr lang="ru-RU" sz="2000" dirty="0">
                <a:effectLst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ea typeface="Calibri"/>
                <a:cs typeface="Times New Roman"/>
              </a:rPr>
            </a:br>
            <a:r>
              <a:rPr lang="ru-RU" sz="4000" dirty="0" smtClean="0">
                <a:effectLst/>
                <a:ea typeface="Calibri"/>
                <a:cs typeface="Times New Roman"/>
              </a:rPr>
              <a:t/>
            </a:r>
            <a:br>
              <a:rPr lang="ru-RU" sz="4000" dirty="0" smtClean="0">
                <a:effectLst/>
                <a:ea typeface="Calibri"/>
                <a:cs typeface="Times New Roman"/>
              </a:rPr>
            </a:br>
            <a:r>
              <a:rPr lang="ru-RU" sz="4000" dirty="0" smtClean="0">
                <a:effectLst/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4000" dirty="0">
                <a:effectLst/>
                <a:latin typeface="Times New Roman"/>
                <a:ea typeface="Times New Roman"/>
                <a:cs typeface="Times New Roman"/>
              </a:rPr>
              <a:t>Структура и содержание устной части ЕГЭ по английскому языку»</a:t>
            </a:r>
            <a:r>
              <a:rPr lang="ru-RU" sz="2800" dirty="0">
                <a:effectLst/>
                <a:ea typeface="Calibri"/>
                <a:cs typeface="Times New Roman"/>
              </a:rPr>
              <a:t/>
            </a:r>
            <a:br>
              <a:rPr lang="ru-RU" sz="2800" dirty="0">
                <a:effectLst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013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229600" cy="1143000"/>
          </a:xfrm>
        </p:spPr>
        <p:txBody>
          <a:bodyPr>
            <a:noAutofit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Типичные ошибки учащихся при выполнении задания 2:</a:t>
            </a:r>
            <a:endParaRPr lang="ru-RU" sz="3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описывают картинку или составляют монолог, вместо уточняющих вопросов;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запрашивают не ту информацию, которая требуется;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используют вопросы «Как насчет...» либо утвердительные предложения «Расскажите о...»;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соблюдают грамматические правила при построении прямых вопросов.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951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4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Устная часть ЕГЭ 2015 г.             </a:t>
            </a:r>
            <a:r>
              <a:rPr lang="ru-RU" sz="40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15719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Задание 3 базового уровня – описание фото оценивается аналитически по трём критериям: </a:t>
            </a:r>
            <a:endParaRPr lang="ru-RU" sz="18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решение коммуникативной задачи/содержание (макс. – 3 балла) </a:t>
            </a:r>
            <a:endParaRPr lang="ru-RU" sz="18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организация устного высказывания (макс. –2 балла)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языковое оформление высказывания (макс. – 2 балла)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7 баллов максимум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31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Autofit/>
          </a:bodyPr>
          <a:lstStyle/>
          <a:p>
            <a:pPr marL="274320" lvl="0" indent="-274320" algn="ctr">
              <a:lnSpc>
                <a:spcPct val="115000"/>
              </a:lnSpc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Важно знать!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Обязательно вступление и завершение!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- Обратить внимание на последний пункт плана :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Times New Roman"/>
                <a:cs typeface="Times New Roman"/>
              </a:rPr>
              <a:t>“Why you decided to show the picture to your friend “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- Должно быть три аргумента (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Firstly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...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Secondly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...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Thirdly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...)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- Обязательно решение коммуникативной задачи! Если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коммуникативная задача выполнена менее чем на 50%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- весь ответ аннулируется!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- Уметь заполнить паузу (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Well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...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So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...)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404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31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Типичные ошибки учащихся при выполнении </a:t>
            </a:r>
            <a:r>
              <a:rPr lang="ru-RU" sz="31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100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31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задания 3:</a:t>
            </a:r>
            <a: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47260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описывают 3 картинки вместо одной;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формулируют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вступительную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и заключительную фразу;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неправильно интерпретируют содержание картинки;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высказывают свое мнение о сюжете картинки;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используют разговорные клише при описании картинки;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допускают фонетические и лексико-грамматические ошибки в ответе.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77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Устная часть ЕГЭ 2015 г.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Задание 4 – сравнить 2 фото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C6  Важно знать!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Монолог-сравнение двух фотографий. Кандидату дается 1,5 минуты на ознакомление с заданием и 2 минуты на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выполнение</a:t>
            </a:r>
            <a:r>
              <a:rPr lang="ru-RU" sz="18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ea typeface="Times New Roman"/>
              </a:rPr>
              <a:t>задания</a:t>
            </a:r>
            <a:r>
              <a:rPr lang="ru-RU" sz="2800" dirty="0">
                <a:latin typeface="Times New Roman"/>
                <a:ea typeface="Times New Roman"/>
              </a:rPr>
              <a:t>.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</a:rPr>
              <a:t>Он </a:t>
            </a:r>
            <a:r>
              <a:rPr lang="ru-RU" sz="2800" dirty="0">
                <a:latin typeface="Times New Roman"/>
                <a:ea typeface="Times New Roman"/>
              </a:rPr>
              <a:t>должен кратко описать и сравнить две фотографии, следуя предложенному плану. Необходимо также выразить и аргументировать свою точку зрения по тематике фотографий.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699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 </a:t>
            </a:r>
            <a:r>
              <a:rPr lang="en-US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  </a:t>
            </a:r>
            <a: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важно знать</a:t>
            </a:r>
            <a:r>
              <a:rPr lang="en-US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!</a:t>
            </a:r>
            <a: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157192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Найти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места, где можно вставить знания по данной теме!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Знать сравнительный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вокабуляр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en-US" sz="2800" dirty="0">
                <a:latin typeface="Times New Roman"/>
                <a:ea typeface="Times New Roman"/>
                <a:cs typeface="Times New Roman"/>
              </a:rPr>
              <a:t>In the first picture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( типичная ошибка –неправильный предлог,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пропуск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артикля)!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Описывать в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Present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Continuous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Не повторять дословно текст задания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294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143000"/>
          </a:xfrm>
        </p:spPr>
        <p:txBody>
          <a:bodyPr>
            <a:normAutofit fontScale="90000"/>
          </a:bodyPr>
          <a:lstStyle/>
          <a:p>
            <a:pPr marL="45720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31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Типичные ошибки учащихся при выполнении задания 4:</a:t>
            </a:r>
            <a: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5085184"/>
          </a:xfrm>
        </p:spPr>
        <p:txBody>
          <a:bodyPr>
            <a:normAutofit fontScale="925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сравнивают, а просто описывают сюжет двух картинок;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выделяют общие и отличительные характеристики картинок;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выражают свое отношение к картинкам;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формулируют вступительную и заключительную фразы;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 используют разговорные клише при сравнивании картинок;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допускают фонетические и лексико-грамматические ошибки в ответе.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4072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marL="274320" lvl="0" indent="-274320" algn="ctr">
              <a:lnSpc>
                <a:spcPct val="115000"/>
              </a:lnSpc>
              <a:spcBef>
                <a:spcPct val="20000"/>
              </a:spcBef>
            </a:pPr>
            <a: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Общие </a:t>
            </a: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рекомендации:</a:t>
            </a:r>
            <a:r>
              <a:rPr lang="ru-RU" sz="11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1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522" y="1340768"/>
            <a:ext cx="9144000" cy="551723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Помните, что формулировка заданий во всех тестах одинаковая! Для того, чтобы в тестовой ситуации избежать проблем с неверным пониманием задания, можно ознакомиться с их формулировкой в демо-версии (www.fipi.ru).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Если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вы не уверены, как правильно произносится слово, замените его на то, произношение которого не вызывает затруднений.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Не используйте одни и те же слова и выражения, продемонстрируйте всё разнообразие языковых средств, которыми вы владеете.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Будьте внимательны к инструкциям на экране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Следите за временем.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1336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561" y="2852936"/>
            <a:ext cx="9144000" cy="2664296"/>
          </a:xfrm>
        </p:spPr>
        <p:txBody>
          <a:bodyPr>
            <a:noAutofit/>
          </a:bodyPr>
          <a:lstStyle/>
          <a:p>
            <a:pPr algn="ctr"/>
            <a:r>
              <a:rPr lang="ru-RU" sz="9600" b="1" i="1" dirty="0" smtClean="0">
                <a:latin typeface="+mn-lt"/>
              </a:rPr>
              <a:t>Спасибо</a:t>
            </a:r>
            <a:br>
              <a:rPr lang="ru-RU" sz="9600" b="1" i="1" dirty="0" smtClean="0">
                <a:latin typeface="+mn-lt"/>
              </a:rPr>
            </a:br>
            <a:r>
              <a:rPr lang="ru-RU" sz="9600" b="1" i="1" dirty="0" smtClean="0">
                <a:latin typeface="+mn-lt"/>
              </a:rPr>
              <a:t> за</a:t>
            </a:r>
            <a:br>
              <a:rPr lang="ru-RU" sz="9600" b="1" i="1" dirty="0" smtClean="0">
                <a:latin typeface="+mn-lt"/>
              </a:rPr>
            </a:br>
            <a:r>
              <a:rPr lang="ru-RU" sz="9600" b="1" i="1" dirty="0" smtClean="0">
                <a:latin typeface="+mn-lt"/>
              </a:rPr>
              <a:t> внимание!</a:t>
            </a:r>
            <a:endParaRPr lang="ru-RU" sz="96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7803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143000"/>
          </a:xfrm>
        </p:spPr>
        <p:txBody>
          <a:bodyPr>
            <a:normAutofit fontScale="90000"/>
          </a:bodyPr>
          <a:lstStyle/>
          <a:p>
            <a:pPr marL="45720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31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Технология сдачи устной части участником </a:t>
            </a:r>
            <a:r>
              <a:rPr lang="ru-RU" sz="3100" b="1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экзамена:</a:t>
            </a:r>
            <a:r>
              <a:rPr lang="ru-RU" sz="17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7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89796"/>
            <a:ext cx="8712968" cy="5445224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Сдача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экзамена проходит с использованием специализированного рабочего места, оборудованного наушниками.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КИМ доступен участнику экзамена только в электронном виде.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Длительность подготовки и ответа регламентирована.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170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04664"/>
            <a:ext cx="8996655" cy="1584176"/>
          </a:xfrm>
        </p:spPr>
        <p:txBody>
          <a:bodyPr>
            <a:noAutofit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Концепция представлена в статье Вербицкой М.В., Махмурян К.С., Симкина В.Н,, Солововой Е.Н. «Новая модель устной части ЕГЭ по иностранным языкам» в журнале ИЯШ № 9, с. 10-21.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Новая концепция заключается в   следующем: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Отказ от участия экзаменатора - собеседника.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Организатор – технический специалист в аудитории.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Цифровая запись ответа.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В перспективе – полностью компьютеризированный тест.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052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285"/>
            <a:ext cx="8229600" cy="1143000"/>
          </a:xfrm>
        </p:spPr>
        <p:txBody>
          <a:bodyPr>
            <a:normAutofit fontScale="90000"/>
          </a:bodyPr>
          <a:lstStyle/>
          <a:p>
            <a:pPr marL="457200" lvl="0" indent="-274320">
              <a:lnSpc>
                <a:spcPct val="115000"/>
              </a:lnSpc>
              <a:spcBef>
                <a:spcPct val="20000"/>
              </a:spcBef>
              <a:spcAft>
                <a:spcPts val="1125"/>
              </a:spcAft>
            </a:pPr>
            <a:r>
              <a:rPr lang="ru-RU" sz="1800" b="1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Говорение в ЕГЭ по английскому </a:t>
            </a:r>
            <a:r>
              <a:rPr lang="ru-RU" sz="1800" b="1" dirty="0" smtClean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2015:</a:t>
            </a:r>
            <a:r>
              <a:rPr lang="ru-RU" sz="6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6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8229600" cy="4389120"/>
          </a:xfrm>
        </p:spPr>
        <p:txBody>
          <a:bodyPr>
            <a:noAutofit/>
          </a:bodyPr>
          <a:lstStyle/>
          <a:p>
            <a:pPr marL="457200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1800" b="1" dirty="0" smtClean="0">
                <a:solidFill>
                  <a:srgbClr val="553333"/>
                </a:solidFill>
                <a:latin typeface="inherit"/>
                <a:ea typeface="Times New Roman"/>
                <a:cs typeface="Helvetica"/>
              </a:rPr>
              <a:t>Инструкция </a:t>
            </a:r>
            <a:r>
              <a:rPr lang="ru-RU" sz="1800" b="1" dirty="0">
                <a:solidFill>
                  <a:srgbClr val="553333"/>
                </a:solidFill>
                <a:latin typeface="inherit"/>
                <a:ea typeface="Times New Roman"/>
                <a:cs typeface="Helvetica"/>
              </a:rPr>
              <a:t>с сайта ФИПИ по выполнению заданий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Устная часть КИМ ЕГЭ по английскому языку включает в себя 4 задания.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b="1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Задание 1</a:t>
            </a: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 – чтение вслух небольшого текста научно-популярного характера.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Время на подготовку – 1,5 минуты.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b="1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 задании 2</a:t>
            </a: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 предлагается ознакомиться с рекламным объявлением и задать пять вопросов на основе ключевых слов.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Время на подготовку – 1,5 минуты.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b="1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 задании 3</a:t>
            </a: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 предлагается выбрать одну из трёх фотографий и описать её на основе плана.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Время на подготовку – 1,5 минуты.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b="1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 задании 4</a:t>
            </a: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 ставится задача сравнить две фотографии на основе предложенного плана.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Время на подготовку – 1,5 минуты.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ts val="2040"/>
              </a:lnSpc>
              <a:spcAft>
                <a:spcPts val="1125"/>
              </a:spcAft>
              <a:buFont typeface="Wingdings"/>
              <a:buChar char=""/>
            </a:pPr>
            <a:r>
              <a:rPr lang="ru-RU" sz="1800" dirty="0">
                <a:solidFill>
                  <a:srgbClr val="553333"/>
                </a:solidFill>
                <a:latin typeface="Helvetica"/>
                <a:ea typeface="Times New Roman"/>
                <a:cs typeface="Times New Roman"/>
              </a:rPr>
              <a:t>Общее время ответа одного экзаменуемого (включая время на подготовку) – 15 минут.</a:t>
            </a:r>
            <a:endParaRPr lang="ru-RU" sz="1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2762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229600" cy="1143000"/>
          </a:xfrm>
        </p:spPr>
        <p:txBody>
          <a:bodyPr>
            <a:normAutofit fontScale="90000"/>
          </a:bodyPr>
          <a:lstStyle/>
          <a:p>
            <a:pPr marL="457200" lvl="0" indent="-274320" algn="ctr">
              <a:lnSpc>
                <a:spcPct val="115000"/>
              </a:lnSpc>
              <a:spcBef>
                <a:spcPct val="20000"/>
              </a:spcBef>
            </a:pPr>
            <a:r>
              <a:rPr lang="ru-RU" sz="4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Важно знать!</a:t>
            </a:r>
            <a: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35480"/>
            <a:ext cx="9145016" cy="4922520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Перед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началом экзамена Кандидату необходимо заполнить бланк регистрации, после чего он приглашается в компьютерный класс, где присутствует технический организатор, отвечающий за техническую поддержку.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На экзамене ведется непрерывная запись ответы экзаменуемого на цифровой накопитель для последующего оценивания специально подготовленными экспертами.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Кандидату даётся 2 минуты на подготовку. По истечении этого времени включается микрофон, технический организатор спрашивает Кандидата о готовности начать тест, и Кандидат начинает отвечать.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785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Важно знать!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В начале экзамена Кандидат должен сообщить № КИМ, а в конце сообщить организатору, что ответ закончен.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Если Кандидат не начинает отвечать, через каждые 2 минуты технический организатор повторяет вопрос. Через 15 минут микрофон автоматически отключается.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Гарнитура не спасает от посторонних шумов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64008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i="1" u="sng" dirty="0" smtClean="0">
                <a:latin typeface="Times New Roman"/>
                <a:ea typeface="Calibri"/>
                <a:cs typeface="Times New Roman"/>
              </a:rPr>
              <a:t>      В </a:t>
            </a:r>
            <a:r>
              <a:rPr lang="ru-RU" sz="2800" i="1" u="sng" dirty="0">
                <a:latin typeface="Times New Roman"/>
                <a:ea typeface="Calibri"/>
                <a:cs typeface="Times New Roman"/>
              </a:rPr>
              <a:t>аудиторию одновременно приглашаются 4 </a:t>
            </a:r>
            <a:r>
              <a:rPr lang="ru-RU" sz="2800" i="1" u="sng" dirty="0" smtClean="0">
                <a:latin typeface="Times New Roman"/>
                <a:ea typeface="Calibri"/>
                <a:cs typeface="Times New Roman"/>
              </a:rPr>
              <a:t>        человека</a:t>
            </a:r>
            <a:r>
              <a:rPr lang="ru-RU" sz="2800" i="1" u="sng" dirty="0">
                <a:latin typeface="Times New Roman"/>
                <a:ea typeface="Calibri"/>
                <a:cs typeface="Times New Roman"/>
              </a:rPr>
              <a:t>!</a:t>
            </a:r>
            <a:endParaRPr lang="ru-RU" sz="1800" i="1" u="sng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369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143000"/>
          </a:xfrm>
        </p:spPr>
        <p:txBody>
          <a:bodyPr>
            <a:normAutofit fontScale="90000"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49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С3 Важно знать!</a:t>
            </a:r>
            <a:r>
              <a:rPr lang="ru-RU" sz="11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1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Кандидату дается 1,5 минуты на предварительное ознакомление с текстом и 1,5 минуты на непосредственное </a:t>
            </a:r>
            <a:endParaRPr lang="ru-RU" sz="18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чтение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текста.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Проверяются: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фразовое ударение,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паузы,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ударение в словах,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произношение звуков,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общий тон и его движение.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Максимальный балл за задание С3 –1 балл.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Британский и американский варианты ВОЗМОЖНЫ!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Эксперты ОЧЕНЬ тщательно считают ошибки.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384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>
            <a:normAutofit fontScale="90000"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27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Типичные ошибки учащихся при выполнении </a:t>
            </a:r>
            <a:r>
              <a:rPr lang="ru-RU" sz="27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700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7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задания 1:</a:t>
            </a:r>
            <a:r>
              <a:rPr lang="ru-RU" sz="13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3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196" y="1700808"/>
            <a:ext cx="9144000" cy="515719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неправильно произносят звуки [θ] [ŋ] [h][3:];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Clr>
                <a:srgbClr val="7F8FA9"/>
              </a:buClr>
              <a:buNone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умеют читать слова, в которых буквы пишутся, но не читаются: </a:t>
            </a:r>
            <a:r>
              <a:rPr lang="ru-RU" sz="28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muscles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castle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правильно произносят ряд звуков, которые меняют смысл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слов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heat-hid, food-foot;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редуцируют безударные слоги;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умеют делить простые и сложные предложения на смысловые синтагмы;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умеют читать синтагмы с перечислением;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плохо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произносят предложения с низким нисходящим тоном.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376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pPr marL="457200" lvl="0" indent="-274320">
              <a:lnSpc>
                <a:spcPct val="115000"/>
              </a:lnSpc>
              <a:spcBef>
                <a:spcPct val="20000"/>
              </a:spcBef>
            </a:pPr>
            <a:r>
              <a:rPr lang="ru-RU" sz="4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С4  Важно знать!</a:t>
            </a:r>
            <a: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252520" cy="5229200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Условный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диалог-расспрос на основе зрительной опоры (рекламное объявление). Кандидату дается 1,5 минуты на ознакомление с заданием и по 20 секунд на формулировку каждого вопроса.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Необходимо задать 5 вопросов по предложенной тематике.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 В задании С4 проверяется умение задать прямой, грамматически правильный вопрос, оформленный вопросительной интонацией.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Вступление не нужно!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Задавать только прямые (не косвенные) вопросы!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Не отвлекаться на картинку!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511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</TotalTime>
  <Words>905</Words>
  <Application>Microsoft Office PowerPoint</Application>
  <PresentationFormat>Экран (4:3)</PresentationFormat>
  <Paragraphs>113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Творческий отчет городского методического объединения учителей английского языка  «Структура и содержание устной части ЕГЭ по английскому языку» </vt:lpstr>
      <vt:lpstr>Технология сдачи устной части участником экзамена: </vt:lpstr>
      <vt:lpstr>Концепция представлена в статье Вербицкой М.В., Махмурян К.С., Симкина В.Н,, Солововой Е.Н. «Новая модель устной части ЕГЭ по иностранным языкам» в журнале ИЯШ № 9, с. 10-21.</vt:lpstr>
      <vt:lpstr>Говорение в ЕГЭ по английскому 2015: </vt:lpstr>
      <vt:lpstr>Важно знать! </vt:lpstr>
      <vt:lpstr>Важно знать!</vt:lpstr>
      <vt:lpstr>С3 Важно знать! </vt:lpstr>
      <vt:lpstr>Типичные ошибки учащихся при выполнении  задания 1: </vt:lpstr>
      <vt:lpstr>С4  Важно знать! </vt:lpstr>
      <vt:lpstr>Типичные ошибки учащихся при выполнении задания 2:</vt:lpstr>
      <vt:lpstr>Устная часть ЕГЭ 2015 г.              </vt:lpstr>
      <vt:lpstr>Важно знать! </vt:lpstr>
      <vt:lpstr>Типичные ошибки учащихся при выполнении  задания 3: </vt:lpstr>
      <vt:lpstr>Устная часть ЕГЭ 2015 г. Задание 4 – сравнить 2 фото </vt:lpstr>
      <vt:lpstr>С 6  важно знать! </vt:lpstr>
      <vt:lpstr>Типичные ошибки учащихся при выполнении задания 4: </vt:lpstr>
      <vt:lpstr>Общие рекомендации: 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отчет городского методического объединения учителей английского языка  «Структура и содержание устной части ЕГЭ по английскому языку» </dc:title>
  <cp:lastModifiedBy>User</cp:lastModifiedBy>
  <cp:revision>8</cp:revision>
  <dcterms:modified xsi:type="dcterms:W3CDTF">2015-03-24T12:44:28Z</dcterms:modified>
</cp:coreProperties>
</file>