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7" r:id="rId2"/>
    <p:sldId id="288" r:id="rId3"/>
    <p:sldId id="281" r:id="rId4"/>
    <p:sldId id="271" r:id="rId5"/>
    <p:sldId id="269" r:id="rId6"/>
    <p:sldId id="258" r:id="rId7"/>
    <p:sldId id="268" r:id="rId8"/>
    <p:sldId id="267" r:id="rId9"/>
    <p:sldId id="282" r:id="rId10"/>
    <p:sldId id="283" r:id="rId11"/>
    <p:sldId id="284" r:id="rId12"/>
    <p:sldId id="285" r:id="rId13"/>
    <p:sldId id="286" r:id="rId14"/>
    <p:sldId id="287" r:id="rId15"/>
    <p:sldId id="289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92" d="100"/>
          <a:sy n="92" d="100"/>
        </p:scale>
        <p:origin x="-21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___Microsoft_Office_Word1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fgf111111.jpg"/>
          <p:cNvPicPr>
            <a:picLocks noChangeAspect="1"/>
          </p:cNvPicPr>
          <p:nvPr/>
        </p:nvPicPr>
        <p:blipFill>
          <a:blip r:embed="rId2" cstate="print"/>
          <a:srcRect l="3441" r="3862"/>
          <a:stretch>
            <a:fillRect/>
          </a:stretch>
        </p:blipFill>
        <p:spPr>
          <a:xfrm>
            <a:off x="0" y="0"/>
            <a:ext cx="9172093" cy="680263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28860" y="714357"/>
            <a:ext cx="4214843" cy="264320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ВНЕУРОЧНАЯ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ДЕЯТЕЛЬНОСТЬ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100" dirty="0" smtClean="0">
              <a:solidFill>
                <a:schemeClr val="tx1"/>
              </a:solidFill>
              <a:latin typeface="Arial" pitchFamily="34" charset="0"/>
            </a:endParaRPr>
          </a:p>
          <a:p>
            <a:pPr algn="ctr"/>
            <a:r>
              <a:rPr lang="ru-RU" b="1" dirty="0" smtClean="0"/>
              <a:t>ПО АНГЛИЙСКОМУ ЯЗЫКУ </a:t>
            </a:r>
            <a:endParaRPr lang="ru-RU" dirty="0" smtClean="0"/>
          </a:p>
          <a:p>
            <a:pPr algn="ctr"/>
            <a:r>
              <a:rPr lang="ru-RU" b="1" dirty="0" smtClean="0"/>
              <a:t>В НАЧАЛЬНОЙ ШКОЛЕ </a:t>
            </a:r>
            <a:endParaRPr lang="ru-RU" dirty="0" smtClean="0"/>
          </a:p>
          <a:p>
            <a:pPr algn="ctr"/>
            <a:r>
              <a:rPr lang="ru-RU" b="1" dirty="0" smtClean="0"/>
              <a:t>В УСЛОВИЯХ РЕАЛИЗАЦИИ ФГОС</a:t>
            </a:r>
            <a:endParaRPr lang="ru-RU" dirty="0" smtClean="0"/>
          </a:p>
          <a:p>
            <a:pPr algn="ctr"/>
            <a:r>
              <a:rPr lang="ru-RU" b="1" dirty="0" smtClean="0"/>
              <a:t>(из опыта работы)</a:t>
            </a:r>
            <a:endParaRPr lang="ru-RU" dirty="0" smtClean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2714612" y="0"/>
            <a:ext cx="3929090" cy="3077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76d52ed1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286604"/>
          </a:xfrm>
          <a:prstGeom prst="rect">
            <a:avLst/>
          </a:prstGeom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500166" y="1428736"/>
            <a:ext cx="585791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Формы организации деятельности, используемые на занятиях внеурочной деятельности.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1.Речевые и фонетические разминки.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2.Стихотворные примеры, рифмовки.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3.Игры, ролевые игры, инсценировки, песни.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4.Рисование.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76d52ed1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286604"/>
          </a:xfrm>
          <a:prstGeom prst="rect">
            <a:avLst/>
          </a:prstGeom>
        </p:spPr>
      </p:pic>
      <p:pic>
        <p:nvPicPr>
          <p:cNvPr id="3" name="Рисунок 2" descr="C:\Documents and Settings\Наталья Васильевна\Рабочий стол\НВ фотки\DSC_006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285860"/>
            <a:ext cx="6500857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76d52ed1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286604"/>
          </a:xfrm>
          <a:prstGeom prst="rect">
            <a:avLst/>
          </a:prstGeom>
        </p:spPr>
      </p:pic>
      <p:pic>
        <p:nvPicPr>
          <p:cNvPr id="3" name="Рисунок 2" descr="C:\Documents and Settings\Наталья Васильевна\Рабочий стол\НВ фотки\DSC_006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357298"/>
            <a:ext cx="614366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76d52ed1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286604"/>
          </a:xfrm>
          <a:prstGeom prst="rect">
            <a:avLst/>
          </a:prstGeom>
        </p:spPr>
      </p:pic>
      <p:pic>
        <p:nvPicPr>
          <p:cNvPr id="3" name="Рисунок 2" descr="C:\Documents and Settings\Наталья Васильевна\Рабочий стол\НВ фотки\DSC_006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5" y="857233"/>
            <a:ext cx="707236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76d52ed1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286604"/>
          </a:xfrm>
          <a:prstGeom prst="rect">
            <a:avLst/>
          </a:prstGeom>
        </p:spPr>
      </p:pic>
      <p:pic>
        <p:nvPicPr>
          <p:cNvPr id="3" name="Рисунок 2" descr="C:\Documents and Settings\Наталья Васильевна\Рабочий стол\НВ фотки\DSC_007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1787" y="1071546"/>
            <a:ext cx="5940425" cy="402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76d52ed1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14338"/>
            <a:ext cx="9144000" cy="7500942"/>
          </a:xfrm>
          <a:prstGeom prst="rect">
            <a:avLst/>
          </a:prstGeom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357290" y="642918"/>
            <a:ext cx="607223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занятиях кружка учащиеся попадают в особый мир отношений, переживаний, учатся добиваться успеха. Достигнув желаемого, они стремятся продемонстрировать свои умения взрослым, без одобрения которых эти умения в значительной степени теряют свою ценность. Нужно стараться поддерживать чувство успеха. Даже самая маленькая победа должна быть замечена и оценена. Ведь интерес к обучению языка чаще всего теряется тогда, когда пропадает чувство успеха.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76d52ed1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43174" y="2928934"/>
            <a:ext cx="4143404" cy="2428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Спасибо</a:t>
            </a:r>
          </a:p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 за внимание!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c3ec432597c06cefde96b43b09c82ce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1071546"/>
            <a:ext cx="2610617" cy="2272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76d52ed1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C:\Documents and Settings\Наталья Васильевна\Рабочий стол\НВ фотки\DSC_007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1787" y="1142984"/>
            <a:ext cx="3756031" cy="2571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429256" y="1428736"/>
            <a:ext cx="2928958" cy="193899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Подготовила: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Чернуха Наталья Васильевна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английского языка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2015год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76d52ed1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5852" y="1214422"/>
            <a:ext cx="6858048" cy="37147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«… В этом мире должен каждый  Не </a:t>
            </a:r>
            <a:r>
              <a:rPr lang="ru-RU" sz="3600" b="1" dirty="0" smtClean="0">
                <a:solidFill>
                  <a:srgbClr val="0070C0"/>
                </a:solidFill>
              </a:rPr>
              <a:t>спешить, </a:t>
            </a:r>
            <a:r>
              <a:rPr lang="ru-RU" sz="3600" b="1" dirty="0" smtClean="0">
                <a:solidFill>
                  <a:srgbClr val="0070C0"/>
                </a:solidFill>
              </a:rPr>
              <a:t>не отставать, 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В этом мире должен каждый Слушать время и отважно, 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В ногу с временем шагать…» 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76d52ed1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42900"/>
            <a:ext cx="9144000" cy="7000900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71604" y="1339810"/>
            <a:ext cx="63579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49263" algn="ctr" eaLnBrk="0" hangingPunct="0"/>
            <a:endParaRPr lang="ru-RU" sz="2400" dirty="0">
              <a:solidFill>
                <a:srgbClr val="2E08B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1000109"/>
            <a:ext cx="4572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zh-CN" sz="2000" b="1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</a:rPr>
              <a:t>Под внеурочной деятельностью в рамках реализации ФГОС понимается образовательная деятельность, осуществляемая в формах, отличных от классно-урочной, и направленная на достижение планируемых результатов освоения основной образовательной программы начального общего образования.</a:t>
            </a:r>
            <a:endParaRPr lang="ru-RU" altLang="zh-CN" sz="2000" dirty="0" smtClean="0">
              <a:solidFill>
                <a:srgbClr val="0070C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76d52ed1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684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7224" y="857232"/>
            <a:ext cx="7429552" cy="16430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14282" y="2428868"/>
            <a:ext cx="8229600" cy="2643206"/>
          </a:xfrm>
          <a:prstGeom prst="rect">
            <a:avLst/>
          </a:prstGeom>
        </p:spPr>
        <p:txBody>
          <a:bodyPr/>
          <a:lstStyle/>
          <a:p>
            <a:pPr marL="742950" marR="0" lvl="1" indent="-2857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 rot="10800000" flipV="1">
            <a:off x="1071538" y="1090863"/>
            <a:ext cx="635798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Внеурочная деятельность в начальной школе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позволяет решить ряд  задач: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помочь ребенку в сложный период адаптации в школе;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оптимизировать учебную нагрузку;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создать благоприятные  условия для развития ребенка;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учесть возрастные и индивидуальные особенности ребёнка.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76d52ed1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928794" y="1071546"/>
            <a:ext cx="54292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составлении программы (34 часа в год, 1 занятие в неделю) используется различная тематика занятий, расширяющая кругозор и создающая высокую мотивацию для дальнейшего изучения английского языка.</a:t>
            </a:r>
            <a:endParaRPr lang="ru-RU" sz="2400" b="1" dirty="0" smtClean="0">
              <a:solidFill>
                <a:srgbClr val="0070C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76d52ed1a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14290"/>
            <a:ext cx="9429720" cy="7072290"/>
          </a:xfrm>
          <a:prstGeom prst="rect">
            <a:avLst/>
          </a:prstGeom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2143108" y="571480"/>
          <a:ext cx="5162550" cy="5724525"/>
        </p:xfrm>
        <a:graphic>
          <a:graphicData uri="http://schemas.openxmlformats.org/presentationml/2006/ole">
            <p:oleObj spid="_x0000_s8193" name="Документ" r:id="rId4" imgW="6069141" imgH="7889723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76d52ed1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28604"/>
            <a:ext cx="9144000" cy="6858000"/>
          </a:xfrm>
          <a:prstGeom prst="rect">
            <a:avLst/>
          </a:prstGeom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000233" y="1214425"/>
          <a:ext cx="5000660" cy="5276050"/>
        </p:xfrm>
        <a:graphic>
          <a:graphicData uri="http://schemas.openxmlformats.org/drawingml/2006/table">
            <a:tbl>
              <a:tblPr/>
              <a:tblGrid>
                <a:gridCol w="1666707"/>
                <a:gridCol w="2092971"/>
                <a:gridCol w="1240982"/>
              </a:tblGrid>
              <a:tr h="2040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Тематика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Тематика общения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Количество часов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1.Роль английского языка в жизни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Для чего нужен английский язык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2.Давайте познакомимся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Знакомство с английскими сверстниками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3.Знакомство с английской семьёй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Британская семья и русская семья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4.Символы Британии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Символы Англии. Шотландии, Уэльса, Ирландии. Российские символы.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5.Лондон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Достопримечательности Лондона.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6.Виды спорта в Британии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Традиционные виды спорта в Британии. Мой любимый вид спорта.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7.Британская кухня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Национальная кухня.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Приготовление пищи.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6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8.Традиции и обычаи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Досуг. Правила хорошего тона.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9.Зимние забавы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 Зимние праздники. Рождество и Новый год.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6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10.Культура без границ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Англо-говорящие страны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2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11. Детские писатели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Детские писатели.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12.Творческая мастерская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Совместный проект.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793" marR="347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857356" y="714356"/>
            <a:ext cx="5429288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Примерное тематическое планирование кружка 34 часа 2 класс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d76d52ed1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28604"/>
            <a:ext cx="9144000" cy="685800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90993" y="1545907"/>
          <a:ext cx="5909966" cy="4169109"/>
        </p:xfrm>
        <a:graphic>
          <a:graphicData uri="http://schemas.openxmlformats.org/drawingml/2006/table">
            <a:tbl>
              <a:tblPr/>
              <a:tblGrid>
                <a:gridCol w="1904735"/>
                <a:gridCol w="2976699"/>
                <a:gridCol w="1028532"/>
              </a:tblGrid>
              <a:tr h="493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Тематика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Тематика общения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Количество часов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6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1.Роль английского языка в жизни. Вводный урок.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Для чего нужен английский язык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2.Здравствуйте, это я!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Знакомство с английскими  сверстниками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3.Всё о себе и о семье.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 Российская и Британская семья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6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4.Родина английского языка – Великобритания.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Символы Англии, Шотландии, Уэльса, Ирландии.  Символы России.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5. Знакомьтесь, Лондон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Достопримечательности Лондона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6.Британские и Российские праздники.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Традиционные праздники.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7.Британский фольклор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Национальные игры, песни, стихи.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8.Будь здоров!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Здоровый образ жизни. Спорт.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9.Мир сказки и театра.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Английские детские сказки.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9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10.Культура без границ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Англо-говорящие страны.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11.Детские писатели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Популярная детская английская литература.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12.Весёлый концерт.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Совместный проект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000232" y="1142984"/>
            <a:ext cx="478634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Примерное тематическое планирование кружка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Занимательный английский 3класс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528</Words>
  <Application>Microsoft Office PowerPoint</Application>
  <PresentationFormat>Экран (4:3)</PresentationFormat>
  <Paragraphs>122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Документ Microsoft Office Word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Ивашка</dc:creator>
  <cp:lastModifiedBy>DVG</cp:lastModifiedBy>
  <cp:revision>29</cp:revision>
  <dcterms:created xsi:type="dcterms:W3CDTF">2011-03-22T17:39:55Z</dcterms:created>
  <dcterms:modified xsi:type="dcterms:W3CDTF">2015-03-29T12:41:37Z</dcterms:modified>
</cp:coreProperties>
</file>